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Montserra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regular.fntdata"/><Relationship Id="rId25" Type="http://schemas.openxmlformats.org/officeDocument/2006/relationships/slide" Target="slides/slide20.xml"/><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inkwithgoogle.com/intl/fr-fr/feature/testmysite/" TargetMode="External"/><Relationship Id="rId3" Type="http://schemas.openxmlformats.org/officeDocument/2006/relationships/hyperlink" Target="https://web.dev/vitals/" TargetMode="External"/><Relationship Id="rId4" Type="http://schemas.openxmlformats.org/officeDocument/2006/relationships/hyperlink" Target="https://digitad.ca/comment-faire-un-audit-seo/"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336bd9ac10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336bd9ac10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336bd9ac10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336bd9ac10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336bd9ac1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336bd9ac1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336bd9ac10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336bd9ac10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336bd9ac10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336bd9ac10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336bd9ac10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336bd9ac10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336bd9ac10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336bd9ac10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336bd9ac10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336bd9ac10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336bd9ac10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336bd9ac10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336bd9ac10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336bd9ac10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336bd9ac10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1336bd9ac1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336bd9ac10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336bd9ac10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336bd9ac1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336bd9ac1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336bd9ac1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336bd9ac1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u="sng">
                <a:solidFill>
                  <a:schemeClr val="dk1"/>
                </a:solidFill>
                <a:highlight>
                  <a:schemeClr val="lt1"/>
                </a:highlight>
                <a:hlinkClick r:id="rId2">
                  <a:extLst>
                    <a:ext uri="{A12FA001-AC4F-418D-AE19-62706E023703}">
                      <ahyp:hlinkClr val="tx"/>
                    </a:ext>
                  </a:extLst>
                </a:hlinkClick>
              </a:rPr>
              <a:t>https://www.thinkwithgoogle.com/intl/fr-fr/feature/testmysite/</a:t>
            </a:r>
            <a:r>
              <a:rPr lang="fr">
                <a:solidFill>
                  <a:schemeClr val="dk1"/>
                </a:solidFill>
                <a:highlight>
                  <a:schemeClr val="lt1"/>
                </a:highlight>
              </a:rPr>
              <a:t> pour la vitesse : </a:t>
            </a:r>
            <a:r>
              <a:rPr lang="fr" sz="1200">
                <a:solidFill>
                  <a:schemeClr val="dk1"/>
                </a:solidFill>
                <a:highlight>
                  <a:schemeClr val="lt1"/>
                </a:highlight>
              </a:rPr>
              <a:t>un site avec un temps de chargement standard est capable de charger une page dans un temps compris entre 300 ms et 500 ms.</a:t>
            </a:r>
            <a:br>
              <a:rPr lang="fr" sz="1200">
                <a:solidFill>
                  <a:schemeClr val="dk1"/>
                </a:solidFill>
                <a:highlight>
                  <a:schemeClr val="lt1"/>
                </a:highlight>
              </a:rPr>
            </a:br>
            <a:r>
              <a:rPr lang="fr" sz="1200">
                <a:solidFill>
                  <a:schemeClr val="dk1"/>
                </a:solidFill>
                <a:highlight>
                  <a:schemeClr val="lt1"/>
                </a:highlight>
              </a:rPr>
              <a:t>CF également ce check complet : </a:t>
            </a:r>
            <a:r>
              <a:rPr lang="fr" sz="1200" u="sng">
                <a:solidFill>
                  <a:schemeClr val="hlink"/>
                </a:solidFill>
                <a:highlight>
                  <a:schemeClr val="lt1"/>
                </a:highlight>
                <a:hlinkClick r:id="rId3"/>
              </a:rPr>
              <a:t>https://web.dev/vitals/</a:t>
            </a:r>
            <a:br>
              <a:rPr lang="fr" sz="1200">
                <a:solidFill>
                  <a:schemeClr val="dk1"/>
                </a:solidFill>
                <a:highlight>
                  <a:schemeClr val="lt1"/>
                </a:highlight>
              </a:rPr>
            </a:br>
            <a:r>
              <a:rPr lang="fr" sz="1200">
                <a:solidFill>
                  <a:schemeClr val="dk1"/>
                </a:solidFill>
                <a:highlight>
                  <a:schemeClr val="lt1"/>
                </a:highlight>
              </a:rPr>
              <a:t>audit : </a:t>
            </a:r>
            <a:r>
              <a:rPr lang="fr" sz="1200" u="sng">
                <a:solidFill>
                  <a:schemeClr val="hlink"/>
                </a:solidFill>
                <a:highlight>
                  <a:schemeClr val="lt1"/>
                </a:highlight>
                <a:hlinkClick r:id="rId4"/>
              </a:rPr>
              <a:t>https://digitad.ca/comment-faire-un-audit-seo/</a:t>
            </a:r>
            <a:endParaRPr sz="1200">
              <a:solidFill>
                <a:schemeClr val="dk1"/>
              </a:solidFill>
              <a:highlight>
                <a:schemeClr val="lt1"/>
              </a:highlight>
            </a:endParaRPr>
          </a:p>
          <a:p>
            <a:pPr indent="0" lvl="0" marL="0" rtl="0" algn="l">
              <a:spcBef>
                <a:spcPts val="0"/>
              </a:spcBef>
              <a:spcAft>
                <a:spcPts val="0"/>
              </a:spcAft>
              <a:buNone/>
            </a:pPr>
            <a:r>
              <a:t/>
            </a:r>
            <a:endParaRPr sz="1200">
              <a:solidFill>
                <a:schemeClr val="dk1"/>
              </a:solidFill>
              <a:highlight>
                <a:schemeClr val="lt1"/>
              </a:highlight>
            </a:endParaRPr>
          </a:p>
          <a:p>
            <a:pPr indent="0" lvl="0" marL="0" rtl="0" algn="l">
              <a:spcBef>
                <a:spcPts val="0"/>
              </a:spcBef>
              <a:spcAft>
                <a:spcPts val="0"/>
              </a:spcAft>
              <a:buNone/>
            </a:pPr>
            <a:r>
              <a:t/>
            </a:r>
            <a:endParaRPr sz="1200">
              <a:solidFill>
                <a:schemeClr val="dk1"/>
              </a:solidFill>
              <a:highlight>
                <a:schemeClr val="lt1"/>
              </a:highlight>
            </a:endParaRPr>
          </a:p>
          <a:p>
            <a:pPr indent="0" lvl="0" marL="0" rtl="0" algn="l">
              <a:spcBef>
                <a:spcPts val="0"/>
              </a:spcBef>
              <a:spcAft>
                <a:spcPts val="0"/>
              </a:spcAft>
              <a:buNone/>
            </a:pPr>
            <a:r>
              <a:t/>
            </a:r>
            <a:endParaRPr>
              <a:solidFill>
                <a:schemeClr val="dk1"/>
              </a:solidFill>
              <a:highlight>
                <a:schemeClr val="lt1"/>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336bd9ac1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336bd9ac1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336bd9ac10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336bd9ac10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336bd9ac10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336bd9ac10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336bd9ac10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336bd9ac10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336bd9ac10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336bd9ac10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slide" Target="/ppt/slides/slide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redacteur.com/blog/outils-trouver-mots-cles-concurrents/" TargetMode="External"/><Relationship Id="rId4" Type="http://schemas.openxmlformats.org/officeDocument/2006/relationships/slide" Target="/ppt/slides/slide6.xml"/><Relationship Id="rId5"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answerthepublic.com/" TargetMode="External"/><Relationship Id="rId4" Type="http://schemas.openxmlformats.org/officeDocument/2006/relationships/slide" Target="/ppt/slides/slide6.xml"/><Relationship Id="rId5"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slide" Target="/ppt/slides/slide6.xml"/><Relationship Id="rId5"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fr.oncrawl.com/referencement/la-signification-des-differents-status-codes-http/" TargetMode="External"/><Relationship Id="rId4" Type="http://schemas.openxmlformats.org/officeDocument/2006/relationships/image" Target="../media/image20.png"/><Relationship Id="rId5" Type="http://schemas.openxmlformats.org/officeDocument/2006/relationships/slide" Target="/ppt/slides/slide6.xml"/><Relationship Id="rId6"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slide" Target="/ppt/slides/slide6.xml"/><Relationship Id="rId5"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3.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search.google.com/search-console/performance/search-analytics?resource_id=https%3A%2F%2Fwww.kls-group.fr%2F" TargetMode="External"/><Relationship Id="rId4" Type="http://schemas.openxmlformats.org/officeDocument/2006/relationships/image" Target="../media/image4.png"/><Relationship Id="rId11" Type="http://schemas.openxmlformats.org/officeDocument/2006/relationships/image" Target="../media/image14.png"/><Relationship Id="rId10" Type="http://schemas.openxmlformats.org/officeDocument/2006/relationships/hyperlink" Target="https://pagespeed.web.dev/" TargetMode="External"/><Relationship Id="rId9" Type="http://schemas.openxmlformats.org/officeDocument/2006/relationships/image" Target="../media/image11.png"/><Relationship Id="rId5" Type="http://schemas.openxmlformats.org/officeDocument/2006/relationships/hyperlink" Target="https://fr.semrush.com/analytics/overview/?searchType=domain" TargetMode="External"/><Relationship Id="rId6" Type="http://schemas.openxmlformats.org/officeDocument/2006/relationships/image" Target="../media/image7.png"/><Relationship Id="rId7" Type="http://schemas.openxmlformats.org/officeDocument/2006/relationships/image" Target="../media/image16.png"/><Relationship Id="rId8" Type="http://schemas.openxmlformats.org/officeDocument/2006/relationships/hyperlink" Target="https://www.thinkwithgoogle.com/intl/fr-fr/feature/testmysit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cs.google.com/spreadsheets/d/1233CYIrN_OuiAKnRLYZKvsRUsZs-4TwCw8dnj4OYwag/edit?usp=sharing" TargetMode="Externa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slide" Target="/ppt/slides/slide7.xml"/><Relationship Id="rId4" Type="http://schemas.openxmlformats.org/officeDocument/2006/relationships/slide" Target="/ppt/slides/slide10.xml"/><Relationship Id="rId10" Type="http://schemas.openxmlformats.org/officeDocument/2006/relationships/image" Target="../media/image5.png"/><Relationship Id="rId9" Type="http://schemas.openxmlformats.org/officeDocument/2006/relationships/slide" Target="/ppt/slides/slide16.xml"/><Relationship Id="rId5" Type="http://schemas.openxmlformats.org/officeDocument/2006/relationships/slide" Target="/ppt/slides/slide9.xml"/><Relationship Id="rId6" Type="http://schemas.openxmlformats.org/officeDocument/2006/relationships/slide" Target="/ppt/slides/slide14.xml"/><Relationship Id="rId7" Type="http://schemas.openxmlformats.org/officeDocument/2006/relationships/slide" Target="/ppt/slides/slide11.xml"/><Relationship Id="rId8" Type="http://schemas.openxmlformats.org/officeDocument/2006/relationships/slide" Target="/ppt/slides/slide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slide" Target="/ppt/slides/slide15.xml"/><Relationship Id="rId4" Type="http://schemas.openxmlformats.org/officeDocument/2006/relationships/image" Target="../media/image8.png"/><Relationship Id="rId5" Type="http://schemas.openxmlformats.org/officeDocument/2006/relationships/slide" Target="/ppt/slides/slide6.xml"/><Relationship Id="rId6"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p-rocket.me/fr/blog/plugins-wordpress-nombre/#:~:text=En%20ayant%20trop%20de%20plugins,de%20plugins%20que%20vous%20utilisez." TargetMode="External"/><Relationship Id="rId4" Type="http://schemas.openxmlformats.org/officeDocument/2006/relationships/hyperlink" Target="https://kinsta.com/fr/blog/google-search-console/" TargetMode="External"/><Relationship Id="rId9"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hyperlink" Target="https://developers.google.com/speed/pagespeed/insights/" TargetMode="External"/><Relationship Id="rId7" Type="http://schemas.openxmlformats.org/officeDocument/2006/relationships/image" Target="../media/image12.png"/><Relationship Id="rId8" Type="http://schemas.openxmlformats.org/officeDocument/2006/relationships/slide" Target="/ppt/slid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google.com/webmasters/tools/robots-testing-tool?utm_source=support.google.com/webmasters/&amp;utm_medium=referral&amp;utm_campaign=%206062598" TargetMode="External"/><Relationship Id="rId4" Type="http://schemas.openxmlformats.org/officeDocument/2006/relationships/hyperlink" Target="https://www.kls-group.fr/sitemap_index.xml" TargetMode="External"/><Relationship Id="rId11" Type="http://schemas.openxmlformats.org/officeDocument/2006/relationships/slide" Target="/ppt/slides/slide6.xml"/><Relationship Id="rId10" Type="http://schemas.openxmlformats.org/officeDocument/2006/relationships/image" Target="../media/image6.png"/><Relationship Id="rId12" Type="http://schemas.openxmlformats.org/officeDocument/2006/relationships/image" Target="../media/image9.png"/><Relationship Id="rId9" Type="http://schemas.openxmlformats.org/officeDocument/2006/relationships/image" Target="../media/image12.png"/><Relationship Id="rId5" Type="http://schemas.openxmlformats.org/officeDocument/2006/relationships/hyperlink" Target="https://search.google.com/search-console/removals" TargetMode="External"/><Relationship Id="rId6" Type="http://schemas.openxmlformats.org/officeDocument/2006/relationships/hyperlink" Target="https://kinsta.com/fr/blog/google-search-console/" TargetMode="External"/><Relationship Id="rId7" Type="http://schemas.openxmlformats.org/officeDocument/2006/relationships/image" Target="../media/image15.png"/><Relationship Id="rId8" Type="http://schemas.openxmlformats.org/officeDocument/2006/relationships/hyperlink" Target="https://developers.google.com/speed/pagespeed/insight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97458" y="20677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fr" sz="5000">
                <a:solidFill>
                  <a:srgbClr val="0000FF"/>
                </a:solidFill>
              </a:rPr>
              <a:t>Atelier ECOBIZ</a:t>
            </a:r>
            <a:endParaRPr sz="5000">
              <a:solidFill>
                <a:srgbClr val="0000FF"/>
              </a:solidFill>
            </a:endParaRPr>
          </a:p>
          <a:p>
            <a:pPr indent="0" lvl="0" marL="0" rtl="0" algn="ctr">
              <a:spcBef>
                <a:spcPts val="0"/>
              </a:spcBef>
              <a:spcAft>
                <a:spcPts val="0"/>
              </a:spcAft>
              <a:buNone/>
            </a:pPr>
            <a:r>
              <a:rPr i="1" lang="fr" sz="3700">
                <a:solidFill>
                  <a:srgbClr val="1155CC"/>
                </a:solidFill>
              </a:rPr>
              <a:t>G</a:t>
            </a:r>
            <a:r>
              <a:rPr i="1" lang="fr" sz="3700">
                <a:solidFill>
                  <a:srgbClr val="1155CC"/>
                </a:solidFill>
              </a:rPr>
              <a:t>roupe Communication </a:t>
            </a:r>
            <a:endParaRPr i="1" sz="3700">
              <a:solidFill>
                <a:srgbClr val="1155CC"/>
              </a:solidFill>
            </a:endParaRPr>
          </a:p>
        </p:txBody>
      </p:sp>
      <p:sp>
        <p:nvSpPr>
          <p:cNvPr id="55" name="Google Shape;55;p13"/>
          <p:cNvSpPr txBox="1"/>
          <p:nvPr>
            <p:ph idx="1" type="subTitle"/>
          </p:nvPr>
        </p:nvSpPr>
        <p:spPr>
          <a:xfrm>
            <a:off x="397450" y="1275175"/>
            <a:ext cx="8520600" cy="792600"/>
          </a:xfrm>
          <a:prstGeom prst="rect">
            <a:avLst/>
          </a:prstGeom>
          <a:solidFill>
            <a:srgbClr val="4A86E8"/>
          </a:solidFill>
        </p:spPr>
        <p:txBody>
          <a:bodyPr anchorCtr="0" anchor="t" bIns="91425" lIns="91425" spcFirstLastPara="1" rIns="91425" wrap="square" tIns="91425">
            <a:normAutofit/>
          </a:bodyPr>
          <a:lstStyle/>
          <a:p>
            <a:pPr indent="0" lvl="0" marL="0" rtl="0" algn="ctr">
              <a:spcBef>
                <a:spcPts val="0"/>
              </a:spcBef>
              <a:spcAft>
                <a:spcPts val="0"/>
              </a:spcAft>
              <a:buNone/>
            </a:pPr>
            <a:r>
              <a:rPr lang="fr" sz="4000">
                <a:solidFill>
                  <a:schemeClr val="lt1"/>
                </a:solidFill>
              </a:rPr>
              <a:t>Référencement SEO/SEA</a:t>
            </a:r>
            <a:endParaRPr sz="4000">
              <a:solidFill>
                <a:schemeClr val="lt1"/>
              </a:solidFill>
            </a:endParaRPr>
          </a:p>
        </p:txBody>
      </p:sp>
      <p:sp>
        <p:nvSpPr>
          <p:cNvPr id="56" name="Google Shape;56;p13"/>
          <p:cNvSpPr txBox="1"/>
          <p:nvPr/>
        </p:nvSpPr>
        <p:spPr>
          <a:xfrm>
            <a:off x="5386300" y="4693450"/>
            <a:ext cx="4393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a:t>proposé par Sébastien et Sandrine</a:t>
            </a:r>
            <a:endParaRPr/>
          </a:p>
        </p:txBody>
      </p:sp>
      <p:pic>
        <p:nvPicPr>
          <p:cNvPr id="57" name="Google Shape;57;p13"/>
          <p:cNvPicPr preferRelativeResize="0"/>
          <p:nvPr/>
        </p:nvPicPr>
        <p:blipFill>
          <a:blip r:embed="rId3">
            <a:alphaModFix/>
          </a:blip>
          <a:stretch>
            <a:fillRect/>
          </a:stretch>
        </p:blipFill>
        <p:spPr>
          <a:xfrm>
            <a:off x="6711550" y="129452"/>
            <a:ext cx="2339600" cy="615125"/>
          </a:xfrm>
          <a:prstGeom prst="rect">
            <a:avLst/>
          </a:prstGeom>
          <a:noFill/>
          <a:ln>
            <a:noFill/>
          </a:ln>
        </p:spPr>
      </p:pic>
      <p:sp>
        <p:nvSpPr>
          <p:cNvPr id="58" name="Google Shape;58;p13"/>
          <p:cNvSpPr txBox="1"/>
          <p:nvPr/>
        </p:nvSpPr>
        <p:spPr>
          <a:xfrm>
            <a:off x="-1180000" y="4743300"/>
            <a:ext cx="4393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a:t>Mardi 14 juin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0" name="Google Shape;140;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Taux de rebond trop élevé</a:t>
            </a:r>
            <a:r>
              <a:rPr b="1" lang="fr"/>
              <a:t> / faible taux de conversion</a:t>
            </a:r>
            <a:endParaRPr b="1"/>
          </a:p>
          <a:p>
            <a:pPr indent="0" lvl="0" marL="0" rtl="0" algn="l">
              <a:spcBef>
                <a:spcPts val="1200"/>
              </a:spcBef>
              <a:spcAft>
                <a:spcPts val="0"/>
              </a:spcAft>
              <a:buNone/>
            </a:pPr>
            <a:r>
              <a:rPr i="1" lang="fr" sz="1700">
                <a:solidFill>
                  <a:srgbClr val="4A86E8"/>
                </a:solidFill>
              </a:rPr>
              <a:t>Travailler l'attractivité de votre site web et donc l’expérience utilisateu</a:t>
            </a:r>
            <a:r>
              <a:rPr i="1" lang="fr" sz="1700">
                <a:solidFill>
                  <a:srgbClr val="4A86E8"/>
                </a:solidFill>
              </a:rPr>
              <a:t>r pour inciter le prospect à rester  </a:t>
            </a:r>
            <a:endParaRPr/>
          </a:p>
          <a:p>
            <a:pPr indent="-323850" lvl="0" marL="457200" rtl="0" algn="l">
              <a:spcBef>
                <a:spcPts val="1200"/>
              </a:spcBef>
              <a:spcAft>
                <a:spcPts val="0"/>
              </a:spcAft>
              <a:buSzPts val="1500"/>
              <a:buChar char="●"/>
            </a:pPr>
            <a:r>
              <a:rPr lang="fr" sz="1500"/>
              <a:t>Créer un hub par persona dès la page </a:t>
            </a:r>
            <a:r>
              <a:rPr lang="fr" sz="1500"/>
              <a:t>d'accueil = inciter les internautes à visiter votre site </a:t>
            </a:r>
            <a:endParaRPr sz="1500"/>
          </a:p>
          <a:p>
            <a:pPr indent="-323850" lvl="0" marL="457200" rtl="0" algn="l">
              <a:spcBef>
                <a:spcPts val="0"/>
              </a:spcBef>
              <a:spcAft>
                <a:spcPts val="0"/>
              </a:spcAft>
              <a:buSzPts val="1500"/>
              <a:buChar char="●"/>
            </a:pPr>
            <a:r>
              <a:rPr lang="fr" sz="1500"/>
              <a:t>Faciliter la navigation sur votre site (logo cliquable, fil d’ariane, champs de recherche)</a:t>
            </a:r>
            <a:endParaRPr sz="1500"/>
          </a:p>
          <a:p>
            <a:pPr indent="-323850" lvl="0" marL="457200" rtl="0" algn="l">
              <a:spcBef>
                <a:spcPts val="0"/>
              </a:spcBef>
              <a:spcAft>
                <a:spcPts val="0"/>
              </a:spcAft>
              <a:buSzPts val="1500"/>
              <a:buChar char="●"/>
            </a:pPr>
            <a:r>
              <a:rPr lang="fr" sz="1500"/>
              <a:t>Créer des footer avec des raccourcis (actus, contenu en vogue, A LA UNE, mots clés…)</a:t>
            </a:r>
            <a:endParaRPr sz="1500"/>
          </a:p>
          <a:p>
            <a:pPr indent="-323850" lvl="0" marL="457200" rtl="0" algn="l">
              <a:spcBef>
                <a:spcPts val="0"/>
              </a:spcBef>
              <a:spcAft>
                <a:spcPts val="0"/>
              </a:spcAft>
              <a:buSzPts val="1500"/>
              <a:buChar char="●"/>
            </a:pPr>
            <a:r>
              <a:rPr lang="fr" sz="1500"/>
              <a:t>Maintenir un blog avec un contenu actualisé (manque de temps ? retravailler l’ancien)</a:t>
            </a:r>
            <a:endParaRPr sz="1500"/>
          </a:p>
          <a:p>
            <a:pPr indent="-323850" lvl="0" marL="457200" rtl="0" algn="l">
              <a:spcBef>
                <a:spcPts val="0"/>
              </a:spcBef>
              <a:spcAft>
                <a:spcPts val="0"/>
              </a:spcAft>
              <a:buSzPts val="1500"/>
              <a:buChar char="●"/>
            </a:pPr>
            <a:r>
              <a:rPr lang="fr" sz="1500"/>
              <a:t>Créer des page attractives → icônes, infographies, vidéo, images </a:t>
            </a:r>
            <a:endParaRPr sz="1500"/>
          </a:p>
          <a:p>
            <a:pPr indent="-323850" lvl="0" marL="457200" rtl="0" algn="l">
              <a:spcBef>
                <a:spcPts val="0"/>
              </a:spcBef>
              <a:spcAft>
                <a:spcPts val="0"/>
              </a:spcAft>
              <a:buSzPts val="1500"/>
              <a:buChar char="●"/>
            </a:pPr>
            <a:r>
              <a:rPr lang="fr" sz="1500"/>
              <a:t>Faire des tests avec des pop-up sur différentes pages et de CTA</a:t>
            </a:r>
            <a:endParaRPr sz="1500"/>
          </a:p>
          <a:p>
            <a:pPr indent="-323850" lvl="0" marL="457200" rtl="0" algn="l">
              <a:spcBef>
                <a:spcPts val="0"/>
              </a:spcBef>
              <a:spcAft>
                <a:spcPts val="0"/>
              </a:spcAft>
              <a:buSzPts val="1500"/>
              <a:buChar char="●"/>
            </a:pPr>
            <a:r>
              <a:rPr lang="fr" sz="1500"/>
              <a:t>Intégrer des formulaires de contact dans les pages qui doivent convertir </a:t>
            </a:r>
            <a:endParaRPr/>
          </a:p>
        </p:txBody>
      </p:sp>
      <p:sp>
        <p:nvSpPr>
          <p:cNvPr id="141" name="Google Shape;141;p22"/>
          <p:cNvSpPr txBox="1"/>
          <p:nvPr>
            <p:ph type="title"/>
          </p:nvPr>
        </p:nvSpPr>
        <p:spPr>
          <a:xfrm>
            <a:off x="311700" y="445025"/>
            <a:ext cx="8520600" cy="572700"/>
          </a:xfrm>
          <a:prstGeom prst="rect">
            <a:avLst/>
          </a:prstGeom>
          <a:solidFill>
            <a:schemeClr val="accent1"/>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chemeClr val="lt1"/>
                </a:solidFill>
              </a:rPr>
              <a:t>SEO ou Référencement naturel</a:t>
            </a:r>
            <a:endParaRPr>
              <a:solidFill>
                <a:schemeClr val="lt1"/>
              </a:solidFill>
            </a:endParaRPr>
          </a:p>
        </p:txBody>
      </p:sp>
      <p:sp>
        <p:nvSpPr>
          <p:cNvPr id="142" name="Google Shape;142;p22"/>
          <p:cNvSpPr/>
          <p:nvPr/>
        </p:nvSpPr>
        <p:spPr>
          <a:xfrm>
            <a:off x="7077675" y="3521874"/>
            <a:ext cx="1519560" cy="1232496"/>
          </a:xfrm>
          <a:prstGeom prst="cloud">
            <a:avLst/>
          </a:prstGeom>
          <a:solidFill>
            <a:srgbClr val="A4C2F4"/>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000"/>
              <a:t>Le taux de rebond moyen d’un site Web est de 50 %</a:t>
            </a:r>
            <a:endParaRPr sz="1000"/>
          </a:p>
        </p:txBody>
      </p:sp>
      <p:pic>
        <p:nvPicPr>
          <p:cNvPr id="143" name="Google Shape;143;p22">
            <a:hlinkClick action="ppaction://hlinksldjump" r:id="rId3"/>
          </p:cNvPr>
          <p:cNvPicPr preferRelativeResize="0"/>
          <p:nvPr/>
        </p:nvPicPr>
        <p:blipFill>
          <a:blip r:embed="rId4">
            <a:alphaModFix/>
          </a:blip>
          <a:stretch>
            <a:fillRect/>
          </a:stretch>
        </p:blipFill>
        <p:spPr>
          <a:xfrm>
            <a:off x="8680625" y="4703625"/>
            <a:ext cx="362749" cy="3627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305752" lvl="0" marL="457200" rtl="0" algn="l">
              <a:lnSpc>
                <a:spcPct val="115000"/>
              </a:lnSpc>
              <a:spcBef>
                <a:spcPts val="0"/>
              </a:spcBef>
              <a:spcAft>
                <a:spcPts val="0"/>
              </a:spcAft>
              <a:buClr>
                <a:srgbClr val="222222"/>
              </a:buClr>
              <a:buSzPct val="48214"/>
              <a:buFont typeface="Montserrat"/>
              <a:buChar char="●"/>
            </a:pPr>
            <a:r>
              <a:t/>
            </a:r>
            <a:endParaRPr/>
          </a:p>
        </p:txBody>
      </p:sp>
      <p:sp>
        <p:nvSpPr>
          <p:cNvPr id="149" name="Google Shape;149;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marR="0" rtl="0" algn="l">
              <a:lnSpc>
                <a:spcPct val="115000"/>
              </a:lnSpc>
              <a:spcBef>
                <a:spcPts val="0"/>
              </a:spcBef>
              <a:spcAft>
                <a:spcPts val="0"/>
              </a:spcAft>
              <a:buNone/>
            </a:pPr>
            <a:r>
              <a:rPr b="1" lang="fr"/>
              <a:t>Taux d’impression faible  </a:t>
            </a:r>
            <a:endParaRPr b="1"/>
          </a:p>
          <a:p>
            <a:pPr indent="0" lvl="0" marL="0" marR="0" rtl="0" algn="l">
              <a:lnSpc>
                <a:spcPct val="115000"/>
              </a:lnSpc>
              <a:spcBef>
                <a:spcPts val="1200"/>
              </a:spcBef>
              <a:spcAft>
                <a:spcPts val="0"/>
              </a:spcAft>
              <a:buNone/>
            </a:pPr>
            <a:r>
              <a:rPr i="1" lang="fr" sz="1700">
                <a:solidFill>
                  <a:srgbClr val="4A86E8"/>
                </a:solidFill>
              </a:rPr>
              <a:t>Revoir sa stratégie de mots clés, et travailler son champs lexical </a:t>
            </a:r>
            <a:endParaRPr i="1" sz="1700">
              <a:solidFill>
                <a:srgbClr val="4A86E8"/>
              </a:solidFill>
            </a:endParaRPr>
          </a:p>
          <a:p>
            <a:pPr indent="0" lvl="0" marL="0" marR="0" rtl="0" algn="l">
              <a:lnSpc>
                <a:spcPct val="100000"/>
              </a:lnSpc>
              <a:spcBef>
                <a:spcPts val="1200"/>
              </a:spcBef>
              <a:spcAft>
                <a:spcPts val="0"/>
              </a:spcAft>
              <a:buNone/>
            </a:pPr>
            <a:r>
              <a:rPr lang="fr" sz="1500"/>
              <a:t>Plusieurs étapes sont nécessaires pour trouver les mots-clés :</a:t>
            </a:r>
            <a:endParaRPr sz="1500"/>
          </a:p>
          <a:p>
            <a:pPr indent="0" lvl="0" marL="0" marR="0" rtl="0" algn="l">
              <a:lnSpc>
                <a:spcPct val="100000"/>
              </a:lnSpc>
              <a:spcBef>
                <a:spcPts val="0"/>
              </a:spcBef>
              <a:spcAft>
                <a:spcPts val="0"/>
              </a:spcAft>
              <a:buNone/>
            </a:pPr>
            <a:r>
              <a:t/>
            </a:r>
            <a:endParaRPr sz="1500"/>
          </a:p>
          <a:p>
            <a:pPr indent="0" lvl="0" marL="457200" marR="0" rtl="0" algn="l">
              <a:lnSpc>
                <a:spcPct val="100000"/>
              </a:lnSpc>
              <a:spcBef>
                <a:spcPts val="0"/>
              </a:spcBef>
              <a:spcAft>
                <a:spcPts val="0"/>
              </a:spcAft>
              <a:buNone/>
            </a:pPr>
            <a:r>
              <a:rPr lang="fr" sz="1500" u="sng">
                <a:solidFill>
                  <a:schemeClr val="hlink"/>
                </a:solidFill>
                <a:hlinkClick r:id="rId3"/>
              </a:rPr>
              <a:t>● Identifier ses concurrents</a:t>
            </a:r>
            <a:endParaRPr sz="1500"/>
          </a:p>
          <a:p>
            <a:pPr indent="0" lvl="0" marL="457200" marR="0" rtl="0" algn="l">
              <a:lnSpc>
                <a:spcPct val="100000"/>
              </a:lnSpc>
              <a:spcBef>
                <a:spcPts val="0"/>
              </a:spcBef>
              <a:spcAft>
                <a:spcPts val="0"/>
              </a:spcAft>
              <a:buNone/>
            </a:pPr>
            <a:r>
              <a:rPr lang="fr" sz="1500"/>
              <a:t>● Identifier les questions que se posent les internautes</a:t>
            </a:r>
            <a:endParaRPr sz="1500"/>
          </a:p>
          <a:p>
            <a:pPr indent="0" lvl="0" marL="457200" marR="0" rtl="0" algn="l">
              <a:lnSpc>
                <a:spcPct val="100000"/>
              </a:lnSpc>
              <a:spcBef>
                <a:spcPts val="0"/>
              </a:spcBef>
              <a:spcAft>
                <a:spcPts val="0"/>
              </a:spcAft>
              <a:buNone/>
            </a:pPr>
            <a:r>
              <a:rPr lang="fr" sz="1500"/>
              <a:t>● Effectuer des recherches de mots-clés</a:t>
            </a:r>
            <a:endParaRPr sz="1500"/>
          </a:p>
          <a:p>
            <a:pPr indent="0" lvl="0" marL="457200" marR="0" rtl="0" algn="l">
              <a:lnSpc>
                <a:spcPct val="100000"/>
              </a:lnSpc>
              <a:spcBef>
                <a:spcPts val="0"/>
              </a:spcBef>
              <a:spcAft>
                <a:spcPts val="0"/>
              </a:spcAft>
              <a:buNone/>
            </a:pPr>
            <a:r>
              <a:rPr lang="fr" sz="1500"/>
              <a:t>● Chercher des mots-clés de longue traîne</a:t>
            </a:r>
            <a:endParaRPr sz="1500"/>
          </a:p>
          <a:p>
            <a:pPr indent="0" lvl="0" marL="457200" marR="0" rtl="0" algn="l">
              <a:lnSpc>
                <a:spcPct val="100000"/>
              </a:lnSpc>
              <a:spcBef>
                <a:spcPts val="0"/>
              </a:spcBef>
              <a:spcAft>
                <a:spcPts val="0"/>
              </a:spcAft>
              <a:buNone/>
            </a:pPr>
            <a:r>
              <a:rPr lang="fr" sz="1500"/>
              <a:t>● Analyser les mots-clés, le volume de recherche mensuelle</a:t>
            </a:r>
            <a:endParaRPr sz="1500"/>
          </a:p>
          <a:p>
            <a:pPr indent="0" lvl="0" marL="457200" marR="0" rtl="0" algn="l">
              <a:lnSpc>
                <a:spcPct val="100000"/>
              </a:lnSpc>
              <a:spcBef>
                <a:spcPts val="0"/>
              </a:spcBef>
              <a:spcAft>
                <a:spcPts val="0"/>
              </a:spcAft>
              <a:buNone/>
            </a:pPr>
            <a:r>
              <a:rPr lang="fr" sz="1500"/>
              <a:t>● Créer un cocon sémantique → définir une stratégie par groupe de mots clés (maillage du cocon sémantique) </a:t>
            </a:r>
            <a:endParaRPr sz="1500"/>
          </a:p>
          <a:p>
            <a:pPr indent="0" lvl="0" marL="0" rtl="0" algn="l">
              <a:spcBef>
                <a:spcPts val="1200"/>
              </a:spcBef>
              <a:spcAft>
                <a:spcPts val="0"/>
              </a:spcAft>
              <a:buNone/>
            </a:pPr>
            <a:r>
              <a:rPr lang="fr" sz="1700" u="sng">
                <a:solidFill>
                  <a:srgbClr val="1155CC"/>
                </a:solidFill>
              </a:rPr>
              <a:t>Créer des pages de contenu pour chaque groupe de mots clés → éviter la cannibalisation</a:t>
            </a:r>
            <a:endParaRPr sz="1500"/>
          </a:p>
          <a:p>
            <a:pPr indent="0" lvl="0" marL="0" marR="0" rtl="0" algn="l">
              <a:lnSpc>
                <a:spcPct val="115000"/>
              </a:lnSpc>
              <a:spcBef>
                <a:spcPts val="1200"/>
              </a:spcBef>
              <a:spcAft>
                <a:spcPts val="1200"/>
              </a:spcAft>
              <a:buNone/>
            </a:pPr>
            <a:r>
              <a:rPr i="1" lang="fr" sz="1391"/>
              <a:t>&gt; </a:t>
            </a:r>
            <a:r>
              <a:rPr lang="fr" sz="1391"/>
              <a:t>🎯</a:t>
            </a:r>
            <a:r>
              <a:rPr i="1" lang="fr" sz="1391"/>
              <a:t> Pour que le robot comprenne l’importance du mot-clé, il doit être répété entre 3 et 8% sur la page.</a:t>
            </a:r>
            <a:endParaRPr i="1" sz="1391"/>
          </a:p>
        </p:txBody>
      </p:sp>
      <p:sp>
        <p:nvSpPr>
          <p:cNvPr id="150" name="Google Shape;150;p23"/>
          <p:cNvSpPr txBox="1"/>
          <p:nvPr>
            <p:ph type="title"/>
          </p:nvPr>
        </p:nvSpPr>
        <p:spPr>
          <a:xfrm>
            <a:off x="311700" y="445025"/>
            <a:ext cx="8520600" cy="572700"/>
          </a:xfrm>
          <a:prstGeom prst="rect">
            <a:avLst/>
          </a:prstGeom>
          <a:solidFill>
            <a:schemeClr val="accent1"/>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chemeClr val="lt1"/>
                </a:solidFill>
              </a:rPr>
              <a:t>SEO ou Référencement naturel</a:t>
            </a:r>
            <a:endParaRPr>
              <a:solidFill>
                <a:schemeClr val="lt1"/>
              </a:solidFill>
            </a:endParaRPr>
          </a:p>
        </p:txBody>
      </p:sp>
      <p:pic>
        <p:nvPicPr>
          <p:cNvPr id="151" name="Google Shape;151;p23">
            <a:hlinkClick action="ppaction://hlinksldjump" r:id="rId4"/>
          </p:cNvPr>
          <p:cNvPicPr preferRelativeResize="0"/>
          <p:nvPr/>
        </p:nvPicPr>
        <p:blipFill>
          <a:blip r:embed="rId5">
            <a:alphaModFix/>
          </a:blip>
          <a:stretch>
            <a:fillRect/>
          </a:stretch>
        </p:blipFill>
        <p:spPr>
          <a:xfrm>
            <a:off x="8680625" y="4703625"/>
            <a:ext cx="362749" cy="3627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305752" lvl="0" marL="457200" rtl="0" algn="l">
              <a:lnSpc>
                <a:spcPct val="115000"/>
              </a:lnSpc>
              <a:spcBef>
                <a:spcPts val="0"/>
              </a:spcBef>
              <a:spcAft>
                <a:spcPts val="0"/>
              </a:spcAft>
              <a:buClr>
                <a:srgbClr val="222222"/>
              </a:buClr>
              <a:buSzPct val="48214"/>
              <a:buFont typeface="Montserrat"/>
              <a:buChar char="●"/>
            </a:pPr>
            <a:r>
              <a:t/>
            </a:r>
            <a:endParaRPr/>
          </a:p>
        </p:txBody>
      </p:sp>
      <p:sp>
        <p:nvSpPr>
          <p:cNvPr id="157" name="Google Shape;157;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b="1" lang="fr"/>
              <a:t>Taux d’impression faible  </a:t>
            </a:r>
            <a:endParaRPr b="1"/>
          </a:p>
          <a:p>
            <a:pPr indent="0" lvl="0" marL="0" marR="0" rtl="0" algn="l">
              <a:lnSpc>
                <a:spcPct val="115000"/>
              </a:lnSpc>
              <a:spcBef>
                <a:spcPts val="1200"/>
              </a:spcBef>
              <a:spcAft>
                <a:spcPts val="0"/>
              </a:spcAft>
              <a:buNone/>
            </a:pPr>
            <a:r>
              <a:rPr i="1" lang="fr" sz="1700">
                <a:solidFill>
                  <a:srgbClr val="4A86E8"/>
                </a:solidFill>
              </a:rPr>
              <a:t>Revoir sa stratégie de mots clés, et travailler son champs lexical </a:t>
            </a:r>
            <a:endParaRPr i="1" sz="1700">
              <a:solidFill>
                <a:srgbClr val="4A86E8"/>
              </a:solidFill>
            </a:endParaRPr>
          </a:p>
          <a:p>
            <a:pPr indent="0" lvl="0" marL="0" marR="0" rtl="0" algn="l">
              <a:lnSpc>
                <a:spcPct val="115000"/>
              </a:lnSpc>
              <a:spcBef>
                <a:spcPts val="1200"/>
              </a:spcBef>
              <a:spcAft>
                <a:spcPts val="0"/>
              </a:spcAft>
              <a:buNone/>
            </a:pPr>
            <a:r>
              <a:rPr lang="fr" sz="1500"/>
              <a:t>Les outils à utiliser :</a:t>
            </a:r>
            <a:endParaRPr sz="1500"/>
          </a:p>
          <a:p>
            <a:pPr indent="-323850" lvl="0" marL="457200" marR="0" rtl="0" algn="l">
              <a:lnSpc>
                <a:spcPct val="115000"/>
              </a:lnSpc>
              <a:spcBef>
                <a:spcPts val="1200"/>
              </a:spcBef>
              <a:spcAft>
                <a:spcPts val="0"/>
              </a:spcAft>
              <a:buSzPts val="1500"/>
              <a:buChar char="●"/>
            </a:pPr>
            <a:r>
              <a:rPr lang="fr" sz="1500"/>
              <a:t>Utiliser la SERP google → proposition mots clés, </a:t>
            </a:r>
            <a:endParaRPr sz="1500"/>
          </a:p>
          <a:p>
            <a:pPr indent="-323850" lvl="0" marL="457200" marR="0" rtl="0" algn="l">
              <a:lnSpc>
                <a:spcPct val="115000"/>
              </a:lnSpc>
              <a:spcBef>
                <a:spcPts val="0"/>
              </a:spcBef>
              <a:spcAft>
                <a:spcPts val="0"/>
              </a:spcAft>
              <a:buSzPts val="1500"/>
              <a:buChar char="●"/>
            </a:pPr>
            <a:r>
              <a:rPr lang="fr" sz="1500"/>
              <a:t>Outil de planification des mots clés (google Ads)</a:t>
            </a:r>
            <a:endParaRPr sz="1500"/>
          </a:p>
          <a:p>
            <a:pPr indent="-323850" lvl="0" marL="457200" marR="0" rtl="0" algn="l">
              <a:lnSpc>
                <a:spcPct val="115000"/>
              </a:lnSpc>
              <a:spcBef>
                <a:spcPts val="0"/>
              </a:spcBef>
              <a:spcAft>
                <a:spcPts val="0"/>
              </a:spcAft>
              <a:buSzPts val="1500"/>
              <a:buChar char="●"/>
            </a:pPr>
            <a:r>
              <a:rPr lang="fr" sz="1500"/>
              <a:t>Google Trends (popularité)</a:t>
            </a:r>
            <a:endParaRPr sz="1500"/>
          </a:p>
          <a:p>
            <a:pPr indent="-323850" lvl="0" marL="457200" marR="0" rtl="0" algn="l">
              <a:lnSpc>
                <a:spcPct val="115000"/>
              </a:lnSpc>
              <a:spcBef>
                <a:spcPts val="0"/>
              </a:spcBef>
              <a:spcAft>
                <a:spcPts val="0"/>
              </a:spcAft>
              <a:buSzPts val="1500"/>
              <a:buChar char="●"/>
            </a:pPr>
            <a:r>
              <a:rPr lang="fr" sz="1500" u="sng">
                <a:solidFill>
                  <a:schemeClr val="hlink"/>
                </a:solidFill>
                <a:hlinkClick r:id="rId3"/>
              </a:rPr>
              <a:t>Answer The Public</a:t>
            </a:r>
            <a:endParaRPr sz="1500"/>
          </a:p>
          <a:p>
            <a:pPr indent="-323850" lvl="0" marL="457200" marR="0" rtl="0" algn="l">
              <a:lnSpc>
                <a:spcPct val="115000"/>
              </a:lnSpc>
              <a:spcBef>
                <a:spcPts val="0"/>
              </a:spcBef>
              <a:spcAft>
                <a:spcPts val="0"/>
              </a:spcAft>
              <a:buSzPts val="1500"/>
              <a:buChar char="●"/>
            </a:pPr>
            <a:r>
              <a:rPr lang="fr" sz="1500"/>
              <a:t>Semrush</a:t>
            </a:r>
            <a:endParaRPr sz="1500"/>
          </a:p>
        </p:txBody>
      </p:sp>
      <p:sp>
        <p:nvSpPr>
          <p:cNvPr id="158" name="Google Shape;158;p24"/>
          <p:cNvSpPr txBox="1"/>
          <p:nvPr>
            <p:ph type="title"/>
          </p:nvPr>
        </p:nvSpPr>
        <p:spPr>
          <a:xfrm>
            <a:off x="311700" y="445025"/>
            <a:ext cx="8520600" cy="572700"/>
          </a:xfrm>
          <a:prstGeom prst="rect">
            <a:avLst/>
          </a:prstGeom>
          <a:solidFill>
            <a:schemeClr val="accent1"/>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chemeClr val="lt1"/>
                </a:solidFill>
              </a:rPr>
              <a:t>SEO ou Référencement naturel</a:t>
            </a:r>
            <a:endParaRPr>
              <a:solidFill>
                <a:schemeClr val="lt1"/>
              </a:solidFill>
            </a:endParaRPr>
          </a:p>
        </p:txBody>
      </p:sp>
      <p:pic>
        <p:nvPicPr>
          <p:cNvPr id="159" name="Google Shape;159;p24">
            <a:hlinkClick action="ppaction://hlinksldjump" r:id="rId4"/>
          </p:cNvPr>
          <p:cNvPicPr preferRelativeResize="0"/>
          <p:nvPr/>
        </p:nvPicPr>
        <p:blipFill>
          <a:blip r:embed="rId5">
            <a:alphaModFix/>
          </a:blip>
          <a:stretch>
            <a:fillRect/>
          </a:stretch>
        </p:blipFill>
        <p:spPr>
          <a:xfrm>
            <a:off x="8680625" y="4703625"/>
            <a:ext cx="362749" cy="3627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305752" lvl="0" marL="457200" rtl="0" algn="l">
              <a:lnSpc>
                <a:spcPct val="115000"/>
              </a:lnSpc>
              <a:spcBef>
                <a:spcPts val="0"/>
              </a:spcBef>
              <a:spcAft>
                <a:spcPts val="0"/>
              </a:spcAft>
              <a:buClr>
                <a:srgbClr val="222222"/>
              </a:buClr>
              <a:buSzPct val="48214"/>
              <a:buFont typeface="Montserrat"/>
              <a:buChar char="●"/>
            </a:pPr>
            <a:r>
              <a:t/>
            </a:r>
            <a:endParaRPr/>
          </a:p>
        </p:txBody>
      </p:sp>
      <p:sp>
        <p:nvSpPr>
          <p:cNvPr id="165" name="Google Shape;165;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marR="0" rtl="0" algn="l">
              <a:lnSpc>
                <a:spcPct val="115000"/>
              </a:lnSpc>
              <a:spcBef>
                <a:spcPts val="0"/>
              </a:spcBef>
              <a:spcAft>
                <a:spcPts val="0"/>
              </a:spcAft>
              <a:buNone/>
            </a:pPr>
            <a:r>
              <a:rPr b="1" lang="fr"/>
              <a:t>Faible taux de clics</a:t>
            </a:r>
            <a:r>
              <a:rPr b="1" lang="fr"/>
              <a:t> </a:t>
            </a:r>
            <a:endParaRPr b="1"/>
          </a:p>
          <a:p>
            <a:pPr indent="0" lvl="0" marL="0" marR="4290810" rtl="0" algn="l">
              <a:lnSpc>
                <a:spcPct val="115000"/>
              </a:lnSpc>
              <a:spcBef>
                <a:spcPts val="1200"/>
              </a:spcBef>
              <a:spcAft>
                <a:spcPts val="0"/>
              </a:spcAft>
              <a:buNone/>
            </a:pPr>
            <a:r>
              <a:rPr i="1" lang="fr" sz="1700">
                <a:solidFill>
                  <a:srgbClr val="4A86E8"/>
                </a:solidFill>
              </a:rPr>
              <a:t>Travailler ses annonces, et son contenu</a:t>
            </a:r>
            <a:endParaRPr sz="1500"/>
          </a:p>
          <a:p>
            <a:pPr indent="-316706" lvl="0" marL="457200" marR="4290810" rtl="0" algn="just">
              <a:spcBef>
                <a:spcPts val="1200"/>
              </a:spcBef>
              <a:spcAft>
                <a:spcPts val="0"/>
              </a:spcAft>
              <a:buSzPct val="100000"/>
              <a:buChar char="●"/>
            </a:pPr>
            <a:r>
              <a:rPr lang="fr" sz="1500"/>
              <a:t>Architecture du site et écriture des URLs → Maillage interne, lien mots-clés/pages → le visiteurs doit trouver ce qu'il cherche en 3 clics maximum</a:t>
            </a:r>
            <a:endParaRPr sz="1500"/>
          </a:p>
          <a:p>
            <a:pPr indent="-316706" lvl="0" marL="457200" marR="4290810" rtl="0" algn="just">
              <a:spcBef>
                <a:spcPts val="0"/>
              </a:spcBef>
              <a:spcAft>
                <a:spcPts val="0"/>
              </a:spcAft>
              <a:buSzPct val="100000"/>
              <a:buChar char="●"/>
            </a:pPr>
            <a:r>
              <a:rPr lang="fr" sz="1500"/>
              <a:t>Réutiliser son analyse des mots clés pour créer de nouvelles pages et de nouveaux contenus</a:t>
            </a:r>
            <a:endParaRPr sz="1500"/>
          </a:p>
          <a:p>
            <a:pPr indent="-316706" lvl="0" marL="457200" marR="4290810" rtl="0" algn="just">
              <a:lnSpc>
                <a:spcPct val="115000"/>
              </a:lnSpc>
              <a:spcBef>
                <a:spcPts val="0"/>
              </a:spcBef>
              <a:spcAft>
                <a:spcPts val="0"/>
              </a:spcAft>
              <a:buSzPct val="100000"/>
              <a:buChar char="●"/>
            </a:pPr>
            <a:r>
              <a:rPr lang="fr" sz="1500"/>
              <a:t>Intégrer l’importance des balises titles, description et HN, strong, balises alt</a:t>
            </a:r>
            <a:endParaRPr sz="1500"/>
          </a:p>
          <a:p>
            <a:pPr indent="-316706" lvl="0" marL="457200" marR="4290810" rtl="0" algn="just">
              <a:lnSpc>
                <a:spcPct val="115000"/>
              </a:lnSpc>
              <a:spcBef>
                <a:spcPts val="0"/>
              </a:spcBef>
              <a:spcAft>
                <a:spcPts val="0"/>
              </a:spcAft>
              <a:buSzPct val="100000"/>
              <a:buChar char="●"/>
            </a:pPr>
            <a:r>
              <a:rPr lang="fr" sz="1500"/>
              <a:t>Utiliser un style rédactionnel en adéquation avec l’image de l’entreprise et intégrer un impact émotionnel FORT</a:t>
            </a:r>
            <a:endParaRPr sz="1500"/>
          </a:p>
        </p:txBody>
      </p:sp>
      <p:sp>
        <p:nvSpPr>
          <p:cNvPr id="166" name="Google Shape;166;p25"/>
          <p:cNvSpPr txBox="1"/>
          <p:nvPr>
            <p:ph type="title"/>
          </p:nvPr>
        </p:nvSpPr>
        <p:spPr>
          <a:xfrm>
            <a:off x="311700" y="445025"/>
            <a:ext cx="8520600" cy="572700"/>
          </a:xfrm>
          <a:prstGeom prst="rect">
            <a:avLst/>
          </a:prstGeom>
          <a:solidFill>
            <a:schemeClr val="accent1"/>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chemeClr val="lt1"/>
                </a:solidFill>
              </a:rPr>
              <a:t>SEO ou Référencement naturel</a:t>
            </a:r>
            <a:endParaRPr>
              <a:solidFill>
                <a:schemeClr val="lt1"/>
              </a:solidFill>
            </a:endParaRPr>
          </a:p>
        </p:txBody>
      </p:sp>
      <p:pic>
        <p:nvPicPr>
          <p:cNvPr id="167" name="Google Shape;167;p25"/>
          <p:cNvPicPr preferRelativeResize="0"/>
          <p:nvPr/>
        </p:nvPicPr>
        <p:blipFill>
          <a:blip r:embed="rId3">
            <a:alphaModFix/>
          </a:blip>
          <a:stretch>
            <a:fillRect/>
          </a:stretch>
        </p:blipFill>
        <p:spPr>
          <a:xfrm>
            <a:off x="4643048" y="1017725"/>
            <a:ext cx="4189250" cy="4246850"/>
          </a:xfrm>
          <a:prstGeom prst="rect">
            <a:avLst/>
          </a:prstGeom>
          <a:noFill/>
          <a:ln>
            <a:noFill/>
          </a:ln>
        </p:spPr>
      </p:pic>
      <p:pic>
        <p:nvPicPr>
          <p:cNvPr id="168" name="Google Shape;168;p25">
            <a:hlinkClick action="ppaction://hlinksldjump" r:id="rId4"/>
          </p:cNvPr>
          <p:cNvPicPr preferRelativeResize="0"/>
          <p:nvPr/>
        </p:nvPicPr>
        <p:blipFill>
          <a:blip r:embed="rId5">
            <a:alphaModFix/>
          </a:blip>
          <a:stretch>
            <a:fillRect/>
          </a:stretch>
        </p:blipFill>
        <p:spPr>
          <a:xfrm>
            <a:off x="8680625" y="4703625"/>
            <a:ext cx="362749" cy="3627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305752" lvl="0" marL="457200" rtl="0" algn="l">
              <a:lnSpc>
                <a:spcPct val="115000"/>
              </a:lnSpc>
              <a:spcBef>
                <a:spcPts val="0"/>
              </a:spcBef>
              <a:spcAft>
                <a:spcPts val="0"/>
              </a:spcAft>
              <a:buClr>
                <a:srgbClr val="222222"/>
              </a:buClr>
              <a:buSzPct val="48214"/>
              <a:buFont typeface="Montserrat"/>
              <a:buChar char="●"/>
            </a:pPr>
            <a:r>
              <a:t/>
            </a:r>
            <a:endParaRPr/>
          </a:p>
        </p:txBody>
      </p:sp>
      <p:sp>
        <p:nvSpPr>
          <p:cNvPr id="174" name="Google Shape;174;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b="1" lang="fr"/>
              <a:t>Problème de couverture</a:t>
            </a:r>
            <a:endParaRPr b="1"/>
          </a:p>
          <a:p>
            <a:pPr indent="0" lvl="0" marL="0" marR="0" rtl="0" algn="l">
              <a:lnSpc>
                <a:spcPct val="115000"/>
              </a:lnSpc>
              <a:spcBef>
                <a:spcPts val="1200"/>
              </a:spcBef>
              <a:spcAft>
                <a:spcPts val="0"/>
              </a:spcAft>
              <a:buNone/>
            </a:pPr>
            <a:r>
              <a:rPr i="1" lang="fr" sz="1700">
                <a:solidFill>
                  <a:srgbClr val="4A86E8"/>
                </a:solidFill>
              </a:rPr>
              <a:t>Corriger les erreurs d’indexation, le statut des URLs invalide ou en erreurs</a:t>
            </a:r>
            <a:endParaRPr sz="1500"/>
          </a:p>
          <a:p>
            <a:pPr indent="-323850" lvl="0" marL="457200" marR="60811" rtl="0" algn="just">
              <a:lnSpc>
                <a:spcPct val="115000"/>
              </a:lnSpc>
              <a:spcBef>
                <a:spcPts val="1200"/>
              </a:spcBef>
              <a:spcAft>
                <a:spcPts val="0"/>
              </a:spcAft>
              <a:buSzPts val="1500"/>
              <a:buChar char="●"/>
            </a:pPr>
            <a:r>
              <a:rPr lang="fr" sz="1500"/>
              <a:t>Erreur : la page n’est pas indexée. Il peut y avoir plusieurs explications à cela comme par exemple une </a:t>
            </a:r>
            <a:r>
              <a:rPr lang="fr" sz="1500">
                <a:uFill>
                  <a:noFill/>
                </a:uFill>
                <a:hlinkClick r:id="rId3"/>
              </a:rPr>
              <a:t>page répondant en 404</a:t>
            </a:r>
            <a:r>
              <a:rPr lang="fr" sz="1500"/>
              <a:t>.</a:t>
            </a:r>
            <a:endParaRPr sz="1500"/>
          </a:p>
          <a:p>
            <a:pPr indent="-323850" lvl="0" marL="457200" marR="60811" rtl="0" algn="just">
              <a:lnSpc>
                <a:spcPct val="115000"/>
              </a:lnSpc>
              <a:spcBef>
                <a:spcPts val="0"/>
              </a:spcBef>
              <a:spcAft>
                <a:spcPts val="0"/>
              </a:spcAft>
              <a:buSzPts val="1500"/>
              <a:buChar char="●"/>
            </a:pPr>
            <a:r>
              <a:rPr lang="fr" sz="1500"/>
              <a:t>Valide avec avertissement : la page est indexée mais rencontre des problèmes.</a:t>
            </a:r>
            <a:endParaRPr sz="1500"/>
          </a:p>
          <a:p>
            <a:pPr indent="-323850" lvl="0" marL="457200" marR="60811" rtl="0" algn="just">
              <a:lnSpc>
                <a:spcPct val="115000"/>
              </a:lnSpc>
              <a:spcBef>
                <a:spcPts val="0"/>
              </a:spcBef>
              <a:spcAft>
                <a:spcPts val="0"/>
              </a:spcAft>
              <a:buSzPts val="1500"/>
              <a:buChar char="●"/>
            </a:pPr>
            <a:r>
              <a:rPr lang="fr" sz="1500"/>
              <a:t>Valide : la page est indexée.</a:t>
            </a:r>
            <a:endParaRPr sz="1500"/>
          </a:p>
          <a:p>
            <a:pPr indent="-323850" lvl="0" marL="457200" marR="60811" rtl="0" algn="just">
              <a:lnSpc>
                <a:spcPct val="115000"/>
              </a:lnSpc>
              <a:spcBef>
                <a:spcPts val="0"/>
              </a:spcBef>
              <a:spcAft>
                <a:spcPts val="0"/>
              </a:spcAft>
              <a:buSzPts val="1500"/>
              <a:buChar char="●"/>
            </a:pPr>
            <a:r>
              <a:rPr lang="fr" sz="1500"/>
              <a:t>Exclue : la page n’est pas indexée, Google a suivi les règles de votre site comme les balises noindex dans le robots.txt, les balises meta et canoniques… Ces règles peuvent empêcher les pages d’être indexées.</a:t>
            </a:r>
            <a:endParaRPr sz="1500"/>
          </a:p>
          <a:p>
            <a:pPr indent="-323850" lvl="0" marL="457200" marR="1748356" rtl="0" algn="l">
              <a:lnSpc>
                <a:spcPct val="115000"/>
              </a:lnSpc>
              <a:spcBef>
                <a:spcPts val="0"/>
              </a:spcBef>
              <a:spcAft>
                <a:spcPts val="0"/>
              </a:spcAft>
              <a:buSzPts val="1500"/>
              <a:buChar char="●"/>
            </a:pPr>
            <a:r>
              <a:t/>
            </a:r>
            <a:endParaRPr sz="1500"/>
          </a:p>
        </p:txBody>
      </p:sp>
      <p:sp>
        <p:nvSpPr>
          <p:cNvPr id="175" name="Google Shape;175;p26"/>
          <p:cNvSpPr txBox="1"/>
          <p:nvPr>
            <p:ph type="title"/>
          </p:nvPr>
        </p:nvSpPr>
        <p:spPr>
          <a:xfrm>
            <a:off x="311700" y="445025"/>
            <a:ext cx="8520600" cy="572700"/>
          </a:xfrm>
          <a:prstGeom prst="rect">
            <a:avLst/>
          </a:prstGeom>
          <a:solidFill>
            <a:schemeClr val="accent1"/>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chemeClr val="lt1"/>
                </a:solidFill>
              </a:rPr>
              <a:t>SEO ou Référencement naturel</a:t>
            </a:r>
            <a:endParaRPr>
              <a:solidFill>
                <a:schemeClr val="lt1"/>
              </a:solidFill>
            </a:endParaRPr>
          </a:p>
        </p:txBody>
      </p:sp>
      <p:pic>
        <p:nvPicPr>
          <p:cNvPr id="176" name="Google Shape;176;p26"/>
          <p:cNvPicPr preferRelativeResize="0"/>
          <p:nvPr/>
        </p:nvPicPr>
        <p:blipFill>
          <a:blip r:embed="rId4">
            <a:alphaModFix/>
          </a:blip>
          <a:stretch>
            <a:fillRect/>
          </a:stretch>
        </p:blipFill>
        <p:spPr>
          <a:xfrm>
            <a:off x="7580993" y="1152468"/>
            <a:ext cx="1176850" cy="783150"/>
          </a:xfrm>
          <a:prstGeom prst="rect">
            <a:avLst/>
          </a:prstGeom>
          <a:noFill/>
          <a:ln>
            <a:noFill/>
          </a:ln>
        </p:spPr>
      </p:pic>
      <p:pic>
        <p:nvPicPr>
          <p:cNvPr id="177" name="Google Shape;177;p26">
            <a:hlinkClick action="ppaction://hlinksldjump" r:id="rId5"/>
          </p:cNvPr>
          <p:cNvPicPr preferRelativeResize="0"/>
          <p:nvPr/>
        </p:nvPicPr>
        <p:blipFill>
          <a:blip r:embed="rId6">
            <a:alphaModFix/>
          </a:blip>
          <a:stretch>
            <a:fillRect/>
          </a:stretch>
        </p:blipFill>
        <p:spPr>
          <a:xfrm>
            <a:off x="8680625" y="4703625"/>
            <a:ext cx="362749" cy="3627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305752" lvl="0" marL="457200" rtl="0" algn="l">
              <a:lnSpc>
                <a:spcPct val="115000"/>
              </a:lnSpc>
              <a:spcBef>
                <a:spcPts val="0"/>
              </a:spcBef>
              <a:spcAft>
                <a:spcPts val="0"/>
              </a:spcAft>
              <a:buClr>
                <a:srgbClr val="222222"/>
              </a:buClr>
              <a:buSzPct val="48214"/>
              <a:buFont typeface="Montserrat"/>
              <a:buChar char="●"/>
            </a:pPr>
            <a:r>
              <a:t/>
            </a:r>
            <a:endParaRPr/>
          </a:p>
        </p:txBody>
      </p:sp>
      <p:sp>
        <p:nvSpPr>
          <p:cNvPr id="183" name="Google Shape;183;p27"/>
          <p:cNvSpPr txBox="1"/>
          <p:nvPr>
            <p:ph idx="1" type="body"/>
          </p:nvPr>
        </p:nvSpPr>
        <p:spPr>
          <a:xfrm>
            <a:off x="348775" y="1152475"/>
            <a:ext cx="8520600" cy="3592500"/>
          </a:xfrm>
          <a:prstGeom prst="rect">
            <a:avLst/>
          </a:prstGeom>
        </p:spPr>
        <p:txBody>
          <a:bodyPr anchorCtr="0" anchor="t" bIns="91425" lIns="91425" spcFirstLastPara="1" rIns="91425" wrap="square" tIns="91425">
            <a:normAutofit lnSpcReduction="10000"/>
          </a:bodyPr>
          <a:lstStyle/>
          <a:p>
            <a:pPr indent="0" lvl="0" marL="0" marR="0" rtl="0" algn="l">
              <a:lnSpc>
                <a:spcPct val="115000"/>
              </a:lnSpc>
              <a:spcBef>
                <a:spcPts val="0"/>
              </a:spcBef>
              <a:spcAft>
                <a:spcPts val="0"/>
              </a:spcAft>
              <a:buNone/>
            </a:pPr>
            <a:r>
              <a:rPr b="1" lang="fr"/>
              <a:t>Referal Netlinking</a:t>
            </a:r>
            <a:endParaRPr b="1"/>
          </a:p>
          <a:p>
            <a:pPr indent="0" lvl="0" marL="0" marR="0" rtl="0" algn="l">
              <a:lnSpc>
                <a:spcPct val="115000"/>
              </a:lnSpc>
              <a:spcBef>
                <a:spcPts val="1200"/>
              </a:spcBef>
              <a:spcAft>
                <a:spcPts val="0"/>
              </a:spcAft>
              <a:buNone/>
            </a:pPr>
            <a:r>
              <a:rPr i="1" lang="fr" sz="1700">
                <a:solidFill>
                  <a:srgbClr val="4A86E8"/>
                </a:solidFill>
              </a:rPr>
              <a:t>comprendre les liens externes et l’importance du jus SEO</a:t>
            </a:r>
            <a:endParaRPr sz="1500"/>
          </a:p>
          <a:p>
            <a:pPr indent="0" lvl="0" marL="0" rtl="0" algn="l">
              <a:spcBef>
                <a:spcPts val="1200"/>
              </a:spcBef>
              <a:spcAft>
                <a:spcPts val="0"/>
              </a:spcAft>
              <a:buNone/>
            </a:pPr>
            <a:r>
              <a:rPr lang="fr" sz="1200">
                <a:solidFill>
                  <a:srgbClr val="2B2C28"/>
                </a:solidFill>
              </a:rPr>
              <a:t>Il ne faut donc pas être présent sur un site dit de « mauvaise qualité » au risque d’impacter négativement votre référencement. A l'inverse, être présent sur un site à forte autorité dans votre thématique sera excellent pour votre SEO.  </a:t>
            </a:r>
            <a:endParaRPr sz="1200">
              <a:solidFill>
                <a:srgbClr val="2B2C28"/>
              </a:solidFill>
            </a:endParaRPr>
          </a:p>
          <a:p>
            <a:pPr indent="0" lvl="0" marL="0" rtl="0" algn="l">
              <a:spcBef>
                <a:spcPts val="1200"/>
              </a:spcBef>
              <a:spcAft>
                <a:spcPts val="0"/>
              </a:spcAft>
              <a:buNone/>
            </a:pPr>
            <a:r>
              <a:rPr lang="fr" sz="1200">
                <a:solidFill>
                  <a:srgbClr val="2B2C28"/>
                </a:solidFill>
              </a:rPr>
              <a:t>Ces liens peuvent être utilisés pour plusieurs intérêts :  </a:t>
            </a:r>
            <a:endParaRPr sz="1200">
              <a:solidFill>
                <a:srgbClr val="2B2C28"/>
              </a:solidFill>
            </a:endParaRPr>
          </a:p>
          <a:p>
            <a:pPr indent="-304800" lvl="0" marL="647700" rtl="0" algn="l">
              <a:spcBef>
                <a:spcPts val="1200"/>
              </a:spcBef>
              <a:spcAft>
                <a:spcPts val="0"/>
              </a:spcAft>
              <a:buClr>
                <a:srgbClr val="2B2C28"/>
              </a:buClr>
              <a:buSzPts val="1200"/>
              <a:buChar char="●"/>
            </a:pPr>
            <a:r>
              <a:rPr lang="fr" sz="1200">
                <a:solidFill>
                  <a:srgbClr val="2B2C28"/>
                </a:solidFill>
              </a:rPr>
              <a:t>Citer des sources ; </a:t>
            </a:r>
            <a:endParaRPr sz="1200">
              <a:solidFill>
                <a:srgbClr val="2B2C28"/>
              </a:solidFill>
            </a:endParaRPr>
          </a:p>
          <a:p>
            <a:pPr indent="-304800" lvl="0" marL="647700" rtl="0" algn="l">
              <a:spcBef>
                <a:spcPts val="0"/>
              </a:spcBef>
              <a:spcAft>
                <a:spcPts val="0"/>
              </a:spcAft>
              <a:buClr>
                <a:srgbClr val="2B2C28"/>
              </a:buClr>
              <a:buSzPts val="1200"/>
              <a:buChar char="●"/>
            </a:pPr>
            <a:r>
              <a:rPr lang="fr" sz="1200">
                <a:solidFill>
                  <a:srgbClr val="2B2C28"/>
                </a:solidFill>
              </a:rPr>
              <a:t>Citer des partenaires ; </a:t>
            </a:r>
            <a:endParaRPr sz="1200">
              <a:solidFill>
                <a:srgbClr val="2B2C28"/>
              </a:solidFill>
            </a:endParaRPr>
          </a:p>
          <a:p>
            <a:pPr indent="-304800" lvl="0" marL="647700" rtl="0" algn="l">
              <a:spcBef>
                <a:spcPts val="0"/>
              </a:spcBef>
              <a:spcAft>
                <a:spcPts val="0"/>
              </a:spcAft>
              <a:buClr>
                <a:srgbClr val="2B2C28"/>
              </a:buClr>
              <a:buSzPts val="1200"/>
              <a:buChar char="●"/>
            </a:pPr>
            <a:r>
              <a:rPr lang="fr" sz="1200">
                <a:solidFill>
                  <a:srgbClr val="2B2C28"/>
                </a:solidFill>
              </a:rPr>
              <a:t>Engager une action : lecture d’un nouvel article ou remplir un formulaire, télécharger un contenu...  </a:t>
            </a:r>
            <a:endParaRPr sz="1200">
              <a:solidFill>
                <a:srgbClr val="2B2C28"/>
              </a:solidFill>
            </a:endParaRPr>
          </a:p>
          <a:p>
            <a:pPr indent="457200" lvl="0" marL="914400" marR="1748356" rtl="0" algn="ctr">
              <a:lnSpc>
                <a:spcPct val="115000"/>
              </a:lnSpc>
              <a:spcBef>
                <a:spcPts val="1200"/>
              </a:spcBef>
              <a:spcAft>
                <a:spcPts val="0"/>
              </a:spcAft>
              <a:buNone/>
            </a:pPr>
            <a:r>
              <a:rPr b="1" i="1" lang="fr" sz="1500"/>
              <a:t>Lien Follow Vs Nofollow</a:t>
            </a:r>
            <a:endParaRPr b="1" i="1" sz="1500"/>
          </a:p>
          <a:p>
            <a:pPr indent="457200" lvl="0" marL="914400" marR="1748356" rtl="0" algn="ctr">
              <a:lnSpc>
                <a:spcPct val="115000"/>
              </a:lnSpc>
              <a:spcBef>
                <a:spcPts val="1200"/>
              </a:spcBef>
              <a:spcAft>
                <a:spcPts val="1200"/>
              </a:spcAft>
              <a:buNone/>
            </a:pPr>
            <a:r>
              <a:rPr lang="fr" sz="1300">
                <a:solidFill>
                  <a:schemeClr val="accent5"/>
                </a:solidFill>
              </a:rPr>
              <a:t>Si vous souhaitez désavouer des liens, demandez auprès de votre agence Web</a:t>
            </a:r>
            <a:endParaRPr sz="1300">
              <a:solidFill>
                <a:schemeClr val="accent5"/>
              </a:solidFill>
            </a:endParaRPr>
          </a:p>
        </p:txBody>
      </p:sp>
      <p:sp>
        <p:nvSpPr>
          <p:cNvPr id="184" name="Google Shape;184;p27"/>
          <p:cNvSpPr txBox="1"/>
          <p:nvPr>
            <p:ph type="title"/>
          </p:nvPr>
        </p:nvSpPr>
        <p:spPr>
          <a:xfrm>
            <a:off x="311700" y="445025"/>
            <a:ext cx="8520600" cy="572700"/>
          </a:xfrm>
          <a:prstGeom prst="rect">
            <a:avLst/>
          </a:prstGeom>
          <a:solidFill>
            <a:schemeClr val="accent1"/>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chemeClr val="lt1"/>
                </a:solidFill>
              </a:rPr>
              <a:t>SEO ou Référencement naturel</a:t>
            </a:r>
            <a:endParaRPr>
              <a:solidFill>
                <a:schemeClr val="lt1"/>
              </a:solidFill>
            </a:endParaRPr>
          </a:p>
        </p:txBody>
      </p:sp>
      <p:pic>
        <p:nvPicPr>
          <p:cNvPr id="185" name="Google Shape;185;p27"/>
          <p:cNvPicPr preferRelativeResize="0"/>
          <p:nvPr/>
        </p:nvPicPr>
        <p:blipFill>
          <a:blip r:embed="rId3">
            <a:alphaModFix/>
          </a:blip>
          <a:stretch>
            <a:fillRect/>
          </a:stretch>
        </p:blipFill>
        <p:spPr>
          <a:xfrm>
            <a:off x="7580993" y="1152468"/>
            <a:ext cx="1176850" cy="783150"/>
          </a:xfrm>
          <a:prstGeom prst="rect">
            <a:avLst/>
          </a:prstGeom>
          <a:noFill/>
          <a:ln>
            <a:noFill/>
          </a:ln>
        </p:spPr>
      </p:pic>
      <p:pic>
        <p:nvPicPr>
          <p:cNvPr id="186" name="Google Shape;186;p27">
            <a:hlinkClick action="ppaction://hlinksldjump" r:id="rId4"/>
          </p:cNvPr>
          <p:cNvPicPr preferRelativeResize="0"/>
          <p:nvPr/>
        </p:nvPicPr>
        <p:blipFill>
          <a:blip r:embed="rId5">
            <a:alphaModFix/>
          </a:blip>
          <a:stretch>
            <a:fillRect/>
          </a:stretch>
        </p:blipFill>
        <p:spPr>
          <a:xfrm>
            <a:off x="8680625" y="4703625"/>
            <a:ext cx="362749" cy="3627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305752" lvl="0" marL="457200" rtl="0" algn="l">
              <a:lnSpc>
                <a:spcPct val="115000"/>
              </a:lnSpc>
              <a:spcBef>
                <a:spcPts val="0"/>
              </a:spcBef>
              <a:spcAft>
                <a:spcPts val="0"/>
              </a:spcAft>
              <a:buClr>
                <a:srgbClr val="222222"/>
              </a:buClr>
              <a:buSzPct val="48214"/>
              <a:buFont typeface="Montserrat"/>
              <a:buChar char="●"/>
            </a:pPr>
            <a:r>
              <a:t/>
            </a:r>
            <a:endParaRPr/>
          </a:p>
        </p:txBody>
      </p:sp>
      <p:sp>
        <p:nvSpPr>
          <p:cNvPr id="192" name="Google Shape;192;p28"/>
          <p:cNvSpPr txBox="1"/>
          <p:nvPr>
            <p:ph idx="1" type="body"/>
          </p:nvPr>
        </p:nvSpPr>
        <p:spPr>
          <a:xfrm>
            <a:off x="348775" y="1152475"/>
            <a:ext cx="8520600" cy="3592500"/>
          </a:xfrm>
          <a:prstGeom prst="rect">
            <a:avLst/>
          </a:prstGeom>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rPr b="1" lang="fr"/>
              <a:t>Pourquoi le SEA ?</a:t>
            </a:r>
            <a:endParaRPr b="1"/>
          </a:p>
          <a:p>
            <a:pPr indent="0" lvl="0" marL="0" marR="60811" rtl="0" algn="just">
              <a:lnSpc>
                <a:spcPct val="100000"/>
              </a:lnSpc>
              <a:spcBef>
                <a:spcPts val="0"/>
              </a:spcBef>
              <a:spcAft>
                <a:spcPts val="0"/>
              </a:spcAft>
              <a:buNone/>
            </a:pPr>
            <a:r>
              <a:rPr i="1" lang="fr" sz="1700">
                <a:solidFill>
                  <a:srgbClr val="4A86E8"/>
                </a:solidFill>
              </a:rPr>
              <a:t>Pour augmenter votre visibilité sur la SERP et renforcer votre positionnement.</a:t>
            </a:r>
            <a:endParaRPr i="1" sz="1700">
              <a:solidFill>
                <a:srgbClr val="4A86E8"/>
              </a:solidFill>
            </a:endParaRPr>
          </a:p>
          <a:p>
            <a:pPr indent="0" lvl="0" marL="0" marR="1590810" rtl="0" algn="l">
              <a:lnSpc>
                <a:spcPct val="100000"/>
              </a:lnSpc>
              <a:spcBef>
                <a:spcPts val="0"/>
              </a:spcBef>
              <a:spcAft>
                <a:spcPts val="0"/>
              </a:spcAft>
              <a:buNone/>
            </a:pPr>
            <a:r>
              <a:t/>
            </a:r>
            <a:endParaRPr b="1"/>
          </a:p>
          <a:p>
            <a:pPr indent="0" lvl="0" marL="0" marR="1590810" rtl="0" algn="l">
              <a:lnSpc>
                <a:spcPct val="100000"/>
              </a:lnSpc>
              <a:spcBef>
                <a:spcPts val="0"/>
              </a:spcBef>
              <a:spcAft>
                <a:spcPts val="0"/>
              </a:spcAft>
              <a:buNone/>
            </a:pPr>
            <a:r>
              <a:rPr b="1" lang="fr"/>
              <a:t>Où ?</a:t>
            </a:r>
            <a:endParaRPr b="1"/>
          </a:p>
          <a:p>
            <a:pPr indent="0" lvl="0" marL="0" marR="1590810" rtl="0" algn="l">
              <a:lnSpc>
                <a:spcPct val="100000"/>
              </a:lnSpc>
              <a:spcBef>
                <a:spcPts val="0"/>
              </a:spcBef>
              <a:spcAft>
                <a:spcPts val="0"/>
              </a:spcAft>
              <a:buNone/>
            </a:pPr>
            <a:r>
              <a:rPr i="1" lang="fr" sz="1700">
                <a:solidFill>
                  <a:srgbClr val="4A86E8"/>
                </a:solidFill>
              </a:rPr>
              <a:t>GoogleAds, BingAds, Linkedin Ads…</a:t>
            </a:r>
            <a:endParaRPr i="1" sz="1700">
              <a:solidFill>
                <a:srgbClr val="4A86E8"/>
              </a:solidFill>
            </a:endParaRPr>
          </a:p>
          <a:p>
            <a:pPr indent="0" lvl="0" marL="0" marR="1590810" rtl="0" algn="l">
              <a:lnSpc>
                <a:spcPct val="100000"/>
              </a:lnSpc>
              <a:spcBef>
                <a:spcPts val="0"/>
              </a:spcBef>
              <a:spcAft>
                <a:spcPts val="0"/>
              </a:spcAft>
              <a:buNone/>
            </a:pPr>
            <a:r>
              <a:t/>
            </a:r>
            <a:endParaRPr i="1" sz="1700">
              <a:solidFill>
                <a:srgbClr val="4A86E8"/>
              </a:solidFill>
            </a:endParaRPr>
          </a:p>
          <a:p>
            <a:pPr indent="0" lvl="0" marL="0" marR="1590810" rtl="0" algn="l">
              <a:lnSpc>
                <a:spcPct val="100000"/>
              </a:lnSpc>
              <a:spcBef>
                <a:spcPts val="0"/>
              </a:spcBef>
              <a:spcAft>
                <a:spcPts val="0"/>
              </a:spcAft>
              <a:buNone/>
            </a:pPr>
            <a:r>
              <a:rPr b="1" lang="fr"/>
              <a:t>Quel contenu ?</a:t>
            </a:r>
            <a:endParaRPr b="1"/>
          </a:p>
          <a:p>
            <a:pPr indent="0" lvl="0" marL="0" marR="0" rtl="0" algn="l">
              <a:lnSpc>
                <a:spcPct val="115000"/>
              </a:lnSpc>
              <a:spcBef>
                <a:spcPts val="0"/>
              </a:spcBef>
              <a:spcAft>
                <a:spcPts val="0"/>
              </a:spcAft>
              <a:buNone/>
            </a:pPr>
            <a:r>
              <a:rPr i="1" lang="fr" sz="1700">
                <a:solidFill>
                  <a:srgbClr val="4A86E8"/>
                </a:solidFill>
              </a:rPr>
              <a:t>Site Web, produits, actualité, vidéos, application, une boutique physique… </a:t>
            </a:r>
            <a:endParaRPr i="1" sz="1700">
              <a:solidFill>
                <a:srgbClr val="4A86E8"/>
              </a:solidFill>
            </a:endParaRPr>
          </a:p>
          <a:p>
            <a:pPr indent="0" lvl="0" marL="0" marR="0" rtl="0" algn="l">
              <a:lnSpc>
                <a:spcPct val="115000"/>
              </a:lnSpc>
              <a:spcBef>
                <a:spcPts val="0"/>
              </a:spcBef>
              <a:spcAft>
                <a:spcPts val="0"/>
              </a:spcAft>
              <a:buNone/>
            </a:pPr>
            <a:r>
              <a:t/>
            </a:r>
            <a:endParaRPr i="1" sz="1700">
              <a:solidFill>
                <a:srgbClr val="4A86E8"/>
              </a:solidFill>
            </a:endParaRPr>
          </a:p>
          <a:p>
            <a:pPr indent="0" lvl="0" marL="0" marR="1748356" rtl="0" algn="l">
              <a:lnSpc>
                <a:spcPct val="115000"/>
              </a:lnSpc>
              <a:spcBef>
                <a:spcPts val="0"/>
              </a:spcBef>
              <a:spcAft>
                <a:spcPts val="0"/>
              </a:spcAft>
              <a:buNone/>
            </a:pPr>
            <a:r>
              <a:rPr b="1" lang="fr"/>
              <a:t>Combien ?</a:t>
            </a:r>
            <a:endParaRPr b="1"/>
          </a:p>
          <a:p>
            <a:pPr indent="0" lvl="0" marL="0" marR="0" rtl="0" algn="l">
              <a:lnSpc>
                <a:spcPct val="115000"/>
              </a:lnSpc>
              <a:spcBef>
                <a:spcPts val="0"/>
              </a:spcBef>
              <a:spcAft>
                <a:spcPts val="0"/>
              </a:spcAft>
              <a:buNone/>
            </a:pPr>
            <a:r>
              <a:rPr lang="fr" sz="1700">
                <a:solidFill>
                  <a:srgbClr val="FF9900"/>
                </a:solidFill>
              </a:rPr>
              <a:t>⚠ </a:t>
            </a:r>
            <a:r>
              <a:rPr i="1" lang="fr" sz="1700">
                <a:solidFill>
                  <a:srgbClr val="4A86E8"/>
                </a:solidFill>
              </a:rPr>
              <a:t>Il est important pour n’importe quelle plateforme de bien définir un coût journalier ou global maximum → il est risqué de laisser ces plateformes procéder par prélèvement !</a:t>
            </a:r>
            <a:endParaRPr b="1"/>
          </a:p>
        </p:txBody>
      </p:sp>
      <p:sp>
        <p:nvSpPr>
          <p:cNvPr id="193" name="Google Shape;193;p28"/>
          <p:cNvSpPr txBox="1"/>
          <p:nvPr>
            <p:ph type="title"/>
          </p:nvPr>
        </p:nvSpPr>
        <p:spPr>
          <a:xfrm>
            <a:off x="311700" y="445025"/>
            <a:ext cx="8520600" cy="572700"/>
          </a:xfrm>
          <a:prstGeom prst="rect">
            <a:avLst/>
          </a:prstGeom>
          <a:solidFill>
            <a:schemeClr val="accent1"/>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chemeClr val="lt1"/>
                </a:solidFill>
              </a:rPr>
              <a:t>SEA ou référencement payant</a:t>
            </a:r>
            <a:endParaRPr>
              <a:solidFill>
                <a:schemeClr val="lt1"/>
              </a:solidFill>
            </a:endParaRPr>
          </a:p>
        </p:txBody>
      </p:sp>
      <p:pic>
        <p:nvPicPr>
          <p:cNvPr id="194" name="Google Shape;194;p28"/>
          <p:cNvPicPr preferRelativeResize="0"/>
          <p:nvPr/>
        </p:nvPicPr>
        <p:blipFill>
          <a:blip r:embed="rId3">
            <a:alphaModFix/>
          </a:blip>
          <a:stretch>
            <a:fillRect/>
          </a:stretch>
        </p:blipFill>
        <p:spPr>
          <a:xfrm>
            <a:off x="7029450" y="1946200"/>
            <a:ext cx="1802850" cy="1013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305752" lvl="0" marL="457200" rtl="0" algn="l">
              <a:lnSpc>
                <a:spcPct val="115000"/>
              </a:lnSpc>
              <a:spcBef>
                <a:spcPts val="0"/>
              </a:spcBef>
              <a:spcAft>
                <a:spcPts val="0"/>
              </a:spcAft>
              <a:buClr>
                <a:srgbClr val="222222"/>
              </a:buClr>
              <a:buSzPct val="48214"/>
              <a:buFont typeface="Montserrat"/>
              <a:buChar char="●"/>
            </a:pPr>
            <a:r>
              <a:t/>
            </a:r>
            <a:endParaRPr/>
          </a:p>
        </p:txBody>
      </p:sp>
      <p:sp>
        <p:nvSpPr>
          <p:cNvPr id="200" name="Google Shape;200;p29"/>
          <p:cNvSpPr txBox="1"/>
          <p:nvPr>
            <p:ph idx="1" type="body"/>
          </p:nvPr>
        </p:nvSpPr>
        <p:spPr>
          <a:xfrm>
            <a:off x="348775" y="1152475"/>
            <a:ext cx="8520600" cy="3592500"/>
          </a:xfrm>
          <a:prstGeom prst="rect">
            <a:avLst/>
          </a:prstGeom>
        </p:spPr>
        <p:txBody>
          <a:bodyPr anchorCtr="0" anchor="t" bIns="91425" lIns="91425" spcFirstLastPara="1" rIns="91425" wrap="square" tIns="91425">
            <a:normAutofit/>
          </a:bodyPr>
          <a:lstStyle/>
          <a:p>
            <a:pPr indent="0" lvl="0" marL="0" marR="1748356" rtl="0" algn="l">
              <a:lnSpc>
                <a:spcPct val="115000"/>
              </a:lnSpc>
              <a:spcBef>
                <a:spcPts val="0"/>
              </a:spcBef>
              <a:spcAft>
                <a:spcPts val="0"/>
              </a:spcAft>
              <a:buNone/>
            </a:pPr>
            <a:r>
              <a:rPr i="1" lang="fr" sz="1700">
                <a:solidFill>
                  <a:srgbClr val="4A86E8"/>
                </a:solidFill>
              </a:rPr>
              <a:t>Focus sur la plateforme Google Ads</a:t>
            </a:r>
            <a:endParaRPr i="1" sz="1700">
              <a:solidFill>
                <a:srgbClr val="4A86E8"/>
              </a:solidFill>
            </a:endParaRPr>
          </a:p>
          <a:p>
            <a:pPr indent="0" lvl="0" marL="0" marR="1748356" rtl="0" algn="l">
              <a:lnSpc>
                <a:spcPct val="115000"/>
              </a:lnSpc>
              <a:spcBef>
                <a:spcPts val="0"/>
              </a:spcBef>
              <a:spcAft>
                <a:spcPts val="0"/>
              </a:spcAft>
              <a:buNone/>
            </a:pPr>
            <a:r>
              <a:rPr lang="fr" sz="1500"/>
              <a:t>Google Ads + Google Editor </a:t>
            </a:r>
            <a:endParaRPr sz="1500"/>
          </a:p>
          <a:p>
            <a:pPr indent="0" lvl="0" marL="0" marR="1748356" rtl="0" algn="l">
              <a:lnSpc>
                <a:spcPct val="115000"/>
              </a:lnSpc>
              <a:spcBef>
                <a:spcPts val="0"/>
              </a:spcBef>
              <a:spcAft>
                <a:spcPts val="0"/>
              </a:spcAft>
              <a:buNone/>
            </a:pPr>
            <a:r>
              <a:t/>
            </a:r>
            <a:endParaRPr sz="1500"/>
          </a:p>
          <a:p>
            <a:pPr indent="0" lvl="0" marL="0" marR="1748356" rtl="0" algn="l">
              <a:lnSpc>
                <a:spcPct val="115000"/>
              </a:lnSpc>
              <a:spcBef>
                <a:spcPts val="0"/>
              </a:spcBef>
              <a:spcAft>
                <a:spcPts val="0"/>
              </a:spcAft>
              <a:buNone/>
            </a:pPr>
            <a:r>
              <a:rPr b="1" lang="fr"/>
              <a:t>Différents type de campagnes</a:t>
            </a:r>
            <a:endParaRPr sz="1300">
              <a:solidFill>
                <a:schemeClr val="accent5"/>
              </a:solidFill>
            </a:endParaRPr>
          </a:p>
          <a:p>
            <a:pPr indent="0" lvl="0" marL="0" marR="1748356" rtl="0" algn="l">
              <a:lnSpc>
                <a:spcPct val="115000"/>
              </a:lnSpc>
              <a:spcBef>
                <a:spcPts val="1200"/>
              </a:spcBef>
              <a:spcAft>
                <a:spcPts val="1200"/>
              </a:spcAft>
              <a:buNone/>
            </a:pPr>
            <a:r>
              <a:t/>
            </a:r>
            <a:endParaRPr sz="1300">
              <a:solidFill>
                <a:schemeClr val="accent5"/>
              </a:solidFill>
            </a:endParaRPr>
          </a:p>
        </p:txBody>
      </p:sp>
      <p:sp>
        <p:nvSpPr>
          <p:cNvPr id="201" name="Google Shape;201;p29"/>
          <p:cNvSpPr txBox="1"/>
          <p:nvPr>
            <p:ph type="title"/>
          </p:nvPr>
        </p:nvSpPr>
        <p:spPr>
          <a:xfrm>
            <a:off x="311700" y="445025"/>
            <a:ext cx="8520600" cy="572700"/>
          </a:xfrm>
          <a:prstGeom prst="rect">
            <a:avLst/>
          </a:prstGeom>
          <a:solidFill>
            <a:schemeClr val="accent1"/>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chemeClr val="lt1"/>
                </a:solidFill>
              </a:rPr>
              <a:t>SEA ou référencement payant</a:t>
            </a:r>
            <a:endParaRPr>
              <a:solidFill>
                <a:schemeClr val="lt1"/>
              </a:solidFill>
            </a:endParaRPr>
          </a:p>
        </p:txBody>
      </p:sp>
      <p:pic>
        <p:nvPicPr>
          <p:cNvPr id="202" name="Google Shape;202;p29"/>
          <p:cNvPicPr preferRelativeResize="0"/>
          <p:nvPr/>
        </p:nvPicPr>
        <p:blipFill>
          <a:blip r:embed="rId3">
            <a:alphaModFix/>
          </a:blip>
          <a:stretch>
            <a:fillRect/>
          </a:stretch>
        </p:blipFill>
        <p:spPr>
          <a:xfrm>
            <a:off x="450725" y="2454875"/>
            <a:ext cx="6239088" cy="2365799"/>
          </a:xfrm>
          <a:prstGeom prst="rect">
            <a:avLst/>
          </a:prstGeom>
          <a:noFill/>
          <a:ln>
            <a:noFill/>
          </a:ln>
        </p:spPr>
      </p:pic>
      <p:pic>
        <p:nvPicPr>
          <p:cNvPr id="203" name="Google Shape;203;p29"/>
          <p:cNvPicPr preferRelativeResize="0"/>
          <p:nvPr/>
        </p:nvPicPr>
        <p:blipFill>
          <a:blip r:embed="rId4">
            <a:alphaModFix/>
          </a:blip>
          <a:stretch>
            <a:fillRect/>
          </a:stretch>
        </p:blipFill>
        <p:spPr>
          <a:xfrm>
            <a:off x="7291825" y="1269650"/>
            <a:ext cx="1540474" cy="962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305752" lvl="0" marL="457200" rtl="0" algn="l">
              <a:lnSpc>
                <a:spcPct val="115000"/>
              </a:lnSpc>
              <a:spcBef>
                <a:spcPts val="0"/>
              </a:spcBef>
              <a:spcAft>
                <a:spcPts val="0"/>
              </a:spcAft>
              <a:buClr>
                <a:srgbClr val="222222"/>
              </a:buClr>
              <a:buSzPct val="48214"/>
              <a:buFont typeface="Montserrat"/>
              <a:buChar char="●"/>
            </a:pPr>
            <a:r>
              <a:t/>
            </a:r>
            <a:endParaRPr/>
          </a:p>
        </p:txBody>
      </p:sp>
      <p:sp>
        <p:nvSpPr>
          <p:cNvPr id="209" name="Google Shape;209;p30"/>
          <p:cNvSpPr txBox="1"/>
          <p:nvPr>
            <p:ph idx="1" type="body"/>
          </p:nvPr>
        </p:nvSpPr>
        <p:spPr>
          <a:xfrm>
            <a:off x="348775" y="1152475"/>
            <a:ext cx="8520600" cy="3592500"/>
          </a:xfrm>
          <a:prstGeom prst="rect">
            <a:avLst/>
          </a:prstGeom>
        </p:spPr>
        <p:txBody>
          <a:bodyPr anchorCtr="0" anchor="t" bIns="91425" lIns="91425" spcFirstLastPara="1" rIns="91425" wrap="square" tIns="91425">
            <a:normAutofit/>
          </a:bodyPr>
          <a:lstStyle/>
          <a:p>
            <a:pPr indent="0" lvl="0" marL="0" marR="1748356" rtl="0" algn="l">
              <a:lnSpc>
                <a:spcPct val="115000"/>
              </a:lnSpc>
              <a:spcBef>
                <a:spcPts val="0"/>
              </a:spcBef>
              <a:spcAft>
                <a:spcPts val="0"/>
              </a:spcAft>
              <a:buNone/>
            </a:pPr>
            <a:r>
              <a:rPr b="1" lang="fr"/>
              <a:t>Structure d’un compte</a:t>
            </a:r>
            <a:endParaRPr sz="1300">
              <a:solidFill>
                <a:schemeClr val="accent5"/>
              </a:solidFill>
            </a:endParaRPr>
          </a:p>
          <a:p>
            <a:pPr indent="0" lvl="0" marL="0" marR="1748356" rtl="0" algn="l">
              <a:lnSpc>
                <a:spcPct val="115000"/>
              </a:lnSpc>
              <a:spcBef>
                <a:spcPts val="1200"/>
              </a:spcBef>
              <a:spcAft>
                <a:spcPts val="0"/>
              </a:spcAft>
              <a:buNone/>
            </a:pPr>
            <a:r>
              <a:t/>
            </a:r>
            <a:endParaRPr sz="1300">
              <a:solidFill>
                <a:schemeClr val="accent5"/>
              </a:solidFill>
            </a:endParaRPr>
          </a:p>
          <a:p>
            <a:pPr indent="0" lvl="0" marL="0" marR="1748356" rtl="0" algn="l">
              <a:lnSpc>
                <a:spcPct val="115000"/>
              </a:lnSpc>
              <a:spcBef>
                <a:spcPts val="1200"/>
              </a:spcBef>
              <a:spcAft>
                <a:spcPts val="0"/>
              </a:spcAft>
              <a:buNone/>
            </a:pPr>
            <a:r>
              <a:t/>
            </a:r>
            <a:endParaRPr sz="1300">
              <a:solidFill>
                <a:schemeClr val="accent5"/>
              </a:solidFill>
            </a:endParaRPr>
          </a:p>
          <a:p>
            <a:pPr indent="0" lvl="0" marL="0" marR="0" rtl="0" algn="r">
              <a:spcBef>
                <a:spcPts val="1200"/>
              </a:spcBef>
              <a:spcAft>
                <a:spcPts val="1200"/>
              </a:spcAft>
              <a:buClr>
                <a:schemeClr val="dk1"/>
              </a:buClr>
              <a:buSzPts val="1100"/>
              <a:buFont typeface="Arial"/>
              <a:buNone/>
            </a:pPr>
            <a:r>
              <a:rPr b="1" lang="fr"/>
              <a:t>Type de mots clés</a:t>
            </a:r>
            <a:endParaRPr sz="1300">
              <a:solidFill>
                <a:schemeClr val="accent5"/>
              </a:solidFill>
            </a:endParaRPr>
          </a:p>
        </p:txBody>
      </p:sp>
      <p:sp>
        <p:nvSpPr>
          <p:cNvPr id="210" name="Google Shape;210;p30"/>
          <p:cNvSpPr txBox="1"/>
          <p:nvPr>
            <p:ph type="title"/>
          </p:nvPr>
        </p:nvSpPr>
        <p:spPr>
          <a:xfrm>
            <a:off x="311700" y="445025"/>
            <a:ext cx="8520600" cy="572700"/>
          </a:xfrm>
          <a:prstGeom prst="rect">
            <a:avLst/>
          </a:prstGeom>
          <a:solidFill>
            <a:schemeClr val="accent1"/>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chemeClr val="lt1"/>
                </a:solidFill>
              </a:rPr>
              <a:t>SEA ou référencement payant</a:t>
            </a:r>
            <a:endParaRPr>
              <a:solidFill>
                <a:schemeClr val="lt1"/>
              </a:solidFill>
            </a:endParaRPr>
          </a:p>
        </p:txBody>
      </p:sp>
      <p:pic>
        <p:nvPicPr>
          <p:cNvPr id="211" name="Google Shape;211;p30"/>
          <p:cNvPicPr preferRelativeResize="0"/>
          <p:nvPr/>
        </p:nvPicPr>
        <p:blipFill>
          <a:blip r:embed="rId3">
            <a:alphaModFix/>
          </a:blip>
          <a:stretch>
            <a:fillRect/>
          </a:stretch>
        </p:blipFill>
        <p:spPr>
          <a:xfrm>
            <a:off x="481900" y="1649578"/>
            <a:ext cx="4174351" cy="1844351"/>
          </a:xfrm>
          <a:prstGeom prst="rect">
            <a:avLst/>
          </a:prstGeom>
          <a:noFill/>
          <a:ln>
            <a:noFill/>
          </a:ln>
        </p:spPr>
      </p:pic>
      <p:pic>
        <p:nvPicPr>
          <p:cNvPr id="212" name="Google Shape;212;p30"/>
          <p:cNvPicPr preferRelativeResize="0"/>
          <p:nvPr/>
        </p:nvPicPr>
        <p:blipFill>
          <a:blip r:embed="rId4">
            <a:alphaModFix/>
          </a:blip>
          <a:stretch>
            <a:fillRect/>
          </a:stretch>
        </p:blipFill>
        <p:spPr>
          <a:xfrm>
            <a:off x="5349901" y="2872925"/>
            <a:ext cx="3482399" cy="1941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305752" lvl="0" marL="457200" rtl="0" algn="l">
              <a:lnSpc>
                <a:spcPct val="115000"/>
              </a:lnSpc>
              <a:spcBef>
                <a:spcPts val="0"/>
              </a:spcBef>
              <a:spcAft>
                <a:spcPts val="0"/>
              </a:spcAft>
              <a:buClr>
                <a:srgbClr val="222222"/>
              </a:buClr>
              <a:buSzPct val="48214"/>
              <a:buFont typeface="Montserrat"/>
              <a:buChar char="●"/>
            </a:pPr>
            <a:r>
              <a:t/>
            </a:r>
            <a:endParaRPr/>
          </a:p>
        </p:txBody>
      </p:sp>
      <p:sp>
        <p:nvSpPr>
          <p:cNvPr id="218" name="Google Shape;218;p31"/>
          <p:cNvSpPr txBox="1"/>
          <p:nvPr>
            <p:ph idx="1" type="body"/>
          </p:nvPr>
        </p:nvSpPr>
        <p:spPr>
          <a:xfrm>
            <a:off x="348775" y="1152475"/>
            <a:ext cx="8520600" cy="3592500"/>
          </a:xfrm>
          <a:prstGeom prst="rect">
            <a:avLst/>
          </a:prstGeom>
        </p:spPr>
        <p:txBody>
          <a:bodyPr anchorCtr="0" anchor="t" bIns="91425" lIns="91425" spcFirstLastPara="1" rIns="91425" wrap="square" tIns="91425">
            <a:normAutofit/>
          </a:bodyPr>
          <a:lstStyle/>
          <a:p>
            <a:pPr indent="0" lvl="0" marL="0" marR="1748356" rtl="0" algn="l">
              <a:lnSpc>
                <a:spcPct val="115000"/>
              </a:lnSpc>
              <a:spcBef>
                <a:spcPts val="0"/>
              </a:spcBef>
              <a:spcAft>
                <a:spcPts val="0"/>
              </a:spcAft>
              <a:buNone/>
            </a:pPr>
            <a:r>
              <a:rPr b="1" lang="fr"/>
              <a:t>Les annonces</a:t>
            </a:r>
            <a:endParaRPr sz="1300">
              <a:solidFill>
                <a:schemeClr val="accent5"/>
              </a:solidFill>
            </a:endParaRPr>
          </a:p>
          <a:p>
            <a:pPr indent="0" lvl="0" marL="0" marR="1748356" rtl="0" algn="l">
              <a:lnSpc>
                <a:spcPct val="115000"/>
              </a:lnSpc>
              <a:spcBef>
                <a:spcPts val="0"/>
              </a:spcBef>
              <a:spcAft>
                <a:spcPts val="0"/>
              </a:spcAft>
              <a:buNone/>
            </a:pPr>
            <a:r>
              <a:rPr i="1" lang="fr" sz="1700">
                <a:solidFill>
                  <a:srgbClr val="4A86E8"/>
                </a:solidFill>
              </a:rPr>
              <a:t>Le bon message, à la bonne personne au bon moment !</a:t>
            </a:r>
            <a:endParaRPr i="1" sz="1700">
              <a:solidFill>
                <a:srgbClr val="4A86E8"/>
              </a:solidFill>
            </a:endParaRPr>
          </a:p>
          <a:p>
            <a:pPr indent="0" lvl="0" marL="0" marR="60811" rtl="0" algn="ctr">
              <a:lnSpc>
                <a:spcPct val="115000"/>
              </a:lnSpc>
              <a:spcBef>
                <a:spcPts val="1200"/>
              </a:spcBef>
              <a:spcAft>
                <a:spcPts val="0"/>
              </a:spcAft>
              <a:buNone/>
            </a:pPr>
            <a:r>
              <a:rPr lang="fr" sz="1500"/>
              <a:t>Soignez l’orthographe • Interpellez = style direct • Redondance du mot clé  • Identification de l’entreprise • Mise en avant des offres / promos • Se différencier de la concurrence • Respectez le nombre de caractères (pas de dépassement possible)</a:t>
            </a:r>
            <a:endParaRPr sz="1500"/>
          </a:p>
          <a:p>
            <a:pPr indent="0" lvl="0" marL="0" marR="60811" rtl="0" algn="l">
              <a:lnSpc>
                <a:spcPct val="115000"/>
              </a:lnSpc>
              <a:spcBef>
                <a:spcPts val="1200"/>
              </a:spcBef>
              <a:spcAft>
                <a:spcPts val="0"/>
              </a:spcAft>
              <a:buNone/>
            </a:pPr>
            <a:r>
              <a:rPr b="1" lang="fr"/>
              <a:t>Corréler avec les bonnes pages</a:t>
            </a:r>
            <a:endParaRPr b="1"/>
          </a:p>
          <a:p>
            <a:pPr indent="0" lvl="0" marL="0" marR="60811" rtl="0" algn="ctr">
              <a:lnSpc>
                <a:spcPct val="115000"/>
              </a:lnSpc>
              <a:spcBef>
                <a:spcPts val="1200"/>
              </a:spcBef>
              <a:spcAft>
                <a:spcPts val="1200"/>
              </a:spcAft>
              <a:buNone/>
            </a:pPr>
            <a:r>
              <a:rPr lang="fr" sz="1500"/>
              <a:t>Privilégier le contenu textuel • Reprendre ses mots clés dans les contenus • Rédiger ses annonces en corrélation directe avec le texte de la page • Monter de préférence une landing page dédiée • Pas d’atterrissage direct sur un formulaire unique • Mise en avant des offres/ promotions • Être accrocheur • Laisser la possibilité à l’internaute de poursuivre sa navigation sur le site  </a:t>
            </a:r>
            <a:endParaRPr b="1"/>
          </a:p>
        </p:txBody>
      </p:sp>
      <p:sp>
        <p:nvSpPr>
          <p:cNvPr id="219" name="Google Shape;219;p31"/>
          <p:cNvSpPr txBox="1"/>
          <p:nvPr>
            <p:ph type="title"/>
          </p:nvPr>
        </p:nvSpPr>
        <p:spPr>
          <a:xfrm>
            <a:off x="311700" y="445025"/>
            <a:ext cx="8520600" cy="572700"/>
          </a:xfrm>
          <a:prstGeom prst="rect">
            <a:avLst/>
          </a:prstGeom>
          <a:solidFill>
            <a:schemeClr val="accent1"/>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chemeClr val="lt1"/>
                </a:solidFill>
              </a:rPr>
              <a:t>SEA ou référencement payant</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445025"/>
            <a:ext cx="8520600" cy="572700"/>
          </a:xfrm>
          <a:prstGeom prst="rect">
            <a:avLst/>
          </a:prstGeom>
          <a:solidFill>
            <a:schemeClr val="accent1"/>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chemeClr val="lt1"/>
                </a:solidFill>
              </a:rPr>
              <a:t>Définitions</a:t>
            </a:r>
            <a:endParaRPr>
              <a:solidFill>
                <a:schemeClr val="lt1"/>
              </a:solidFill>
            </a:endParaRPr>
          </a:p>
        </p:txBody>
      </p:sp>
      <p:sp>
        <p:nvSpPr>
          <p:cNvPr id="64" name="Google Shape;64;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fr">
                <a:solidFill>
                  <a:srgbClr val="1155CC"/>
                </a:solidFill>
              </a:rPr>
              <a:t>SEO</a:t>
            </a:r>
            <a:r>
              <a:rPr lang="fr">
                <a:solidFill>
                  <a:srgbClr val="1155CC"/>
                </a:solidFill>
              </a:rPr>
              <a:t> (Search Engine Optimization) ou référencement naturel </a:t>
            </a:r>
            <a:r>
              <a:rPr lang="fr">
                <a:solidFill>
                  <a:srgbClr val="1155CC"/>
                </a:solidFill>
              </a:rPr>
              <a:t>: </a:t>
            </a:r>
            <a:r>
              <a:rPr lang="fr" sz="1350">
                <a:solidFill>
                  <a:srgbClr val="222222"/>
                </a:solidFill>
                <a:highlight>
                  <a:srgbClr val="FFFFFF"/>
                </a:highlight>
                <a:latin typeface="Montserrat"/>
                <a:ea typeface="Montserrat"/>
                <a:cs typeface="Montserrat"/>
                <a:sym typeface="Montserrat"/>
              </a:rPr>
              <a:t>signifie “optimisation pour les moteurs de recherche”. défini l’ensemble des technique mises en oeuvre pour améliorer la position de son site Web sur les pages de résultat des moteurs de recherche (SERP)</a:t>
            </a:r>
            <a:endParaRPr sz="1350">
              <a:solidFill>
                <a:srgbClr val="222222"/>
              </a:solidFill>
              <a:highlight>
                <a:srgbClr val="FFFFFF"/>
              </a:highlight>
              <a:latin typeface="Montserrat"/>
              <a:ea typeface="Montserrat"/>
              <a:cs typeface="Montserrat"/>
              <a:sym typeface="Montserrat"/>
            </a:endParaRPr>
          </a:p>
          <a:p>
            <a:pPr indent="0" lvl="0" marL="0" rtl="0" algn="just">
              <a:spcBef>
                <a:spcPts val="1200"/>
              </a:spcBef>
              <a:spcAft>
                <a:spcPts val="0"/>
              </a:spcAft>
              <a:buNone/>
            </a:pPr>
            <a:r>
              <a:t/>
            </a:r>
            <a:endParaRPr>
              <a:solidFill>
                <a:srgbClr val="1155CC"/>
              </a:solidFill>
            </a:endParaRPr>
          </a:p>
          <a:p>
            <a:pPr indent="0" lvl="0" marL="0" rtl="0" algn="just">
              <a:spcBef>
                <a:spcPts val="1200"/>
              </a:spcBef>
              <a:spcAft>
                <a:spcPts val="0"/>
              </a:spcAft>
              <a:buNone/>
            </a:pPr>
            <a:r>
              <a:t/>
            </a:r>
            <a:endParaRPr>
              <a:solidFill>
                <a:srgbClr val="1155CC"/>
              </a:solidFill>
            </a:endParaRPr>
          </a:p>
          <a:p>
            <a:pPr indent="0" lvl="0" marL="0" rtl="0" algn="just">
              <a:spcBef>
                <a:spcPts val="1200"/>
              </a:spcBef>
              <a:spcAft>
                <a:spcPts val="1200"/>
              </a:spcAft>
              <a:buNone/>
            </a:pPr>
            <a:r>
              <a:rPr lang="fr">
                <a:solidFill>
                  <a:srgbClr val="1155CC"/>
                </a:solidFill>
              </a:rPr>
              <a:t>SEA</a:t>
            </a:r>
            <a:r>
              <a:rPr lang="fr">
                <a:solidFill>
                  <a:srgbClr val="1155CC"/>
                </a:solidFill>
              </a:rPr>
              <a:t> (Search Engine Advertising) ou référencement payant </a:t>
            </a:r>
            <a:r>
              <a:rPr lang="fr">
                <a:solidFill>
                  <a:srgbClr val="1155CC"/>
                </a:solidFill>
              </a:rPr>
              <a:t>: </a:t>
            </a:r>
            <a:r>
              <a:rPr lang="fr" sz="1350">
                <a:solidFill>
                  <a:srgbClr val="222222"/>
                </a:solidFill>
                <a:highlight>
                  <a:srgbClr val="FFFFFF"/>
                </a:highlight>
                <a:latin typeface="Montserrat"/>
                <a:ea typeface="Montserrat"/>
                <a:cs typeface="Montserrat"/>
                <a:sym typeface="Montserrat"/>
              </a:rPr>
              <a:t>désigne donc les solutions publicitaires </a:t>
            </a:r>
            <a:r>
              <a:rPr lang="fr" sz="1350">
                <a:solidFill>
                  <a:srgbClr val="222222"/>
                </a:solidFill>
                <a:highlight>
                  <a:srgbClr val="FFFFFF"/>
                </a:highlight>
                <a:latin typeface="Montserrat"/>
                <a:ea typeface="Montserrat"/>
                <a:cs typeface="Montserrat"/>
                <a:sym typeface="Montserrat"/>
              </a:rPr>
              <a:t>proposées</a:t>
            </a:r>
            <a:r>
              <a:rPr lang="fr" sz="1350">
                <a:solidFill>
                  <a:srgbClr val="222222"/>
                </a:solidFill>
                <a:highlight>
                  <a:srgbClr val="FFFFFF"/>
                </a:highlight>
                <a:latin typeface="Montserrat"/>
                <a:ea typeface="Montserrat"/>
                <a:cs typeface="Montserrat"/>
                <a:sym typeface="Montserrat"/>
              </a:rPr>
              <a:t> par les moteurs de recherche pour améliorer votre positionnement.</a:t>
            </a:r>
            <a:endParaRPr sz="1350">
              <a:solidFill>
                <a:srgbClr val="222222"/>
              </a:solidFill>
              <a:highlight>
                <a:srgbClr val="FFFFFF"/>
              </a:highlight>
              <a:latin typeface="Montserrat"/>
              <a:ea typeface="Montserrat"/>
              <a:cs typeface="Montserrat"/>
              <a:sym typeface="Montserrat"/>
            </a:endParaRPr>
          </a:p>
        </p:txBody>
      </p:sp>
      <p:pic>
        <p:nvPicPr>
          <p:cNvPr id="65" name="Google Shape;65;p14"/>
          <p:cNvPicPr preferRelativeResize="0"/>
          <p:nvPr/>
        </p:nvPicPr>
        <p:blipFill>
          <a:blip r:embed="rId3">
            <a:alphaModFix/>
          </a:blip>
          <a:stretch>
            <a:fillRect/>
          </a:stretch>
        </p:blipFill>
        <p:spPr>
          <a:xfrm>
            <a:off x="3804898" y="2285400"/>
            <a:ext cx="809046" cy="572700"/>
          </a:xfrm>
          <a:prstGeom prst="rect">
            <a:avLst/>
          </a:prstGeom>
          <a:noFill/>
          <a:ln>
            <a:noFill/>
          </a:ln>
        </p:spPr>
      </p:pic>
      <p:pic>
        <p:nvPicPr>
          <p:cNvPr id="66" name="Google Shape;66;p14"/>
          <p:cNvPicPr preferRelativeResize="0"/>
          <p:nvPr/>
        </p:nvPicPr>
        <p:blipFill>
          <a:blip r:embed="rId4">
            <a:alphaModFix/>
          </a:blip>
          <a:stretch>
            <a:fillRect/>
          </a:stretch>
        </p:blipFill>
        <p:spPr>
          <a:xfrm>
            <a:off x="3689675" y="3816724"/>
            <a:ext cx="1039500" cy="1039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305752" lvl="0" marL="457200" rtl="0" algn="l">
              <a:lnSpc>
                <a:spcPct val="115000"/>
              </a:lnSpc>
              <a:spcBef>
                <a:spcPts val="0"/>
              </a:spcBef>
              <a:spcAft>
                <a:spcPts val="0"/>
              </a:spcAft>
              <a:buClr>
                <a:srgbClr val="222222"/>
              </a:buClr>
              <a:buSzPct val="48214"/>
              <a:buFont typeface="Montserrat"/>
              <a:buChar char="●"/>
            </a:pPr>
            <a:r>
              <a:t/>
            </a:r>
            <a:endParaRPr/>
          </a:p>
        </p:txBody>
      </p:sp>
      <p:sp>
        <p:nvSpPr>
          <p:cNvPr id="225" name="Google Shape;225;p32"/>
          <p:cNvSpPr txBox="1"/>
          <p:nvPr>
            <p:ph idx="1" type="body"/>
          </p:nvPr>
        </p:nvSpPr>
        <p:spPr>
          <a:xfrm>
            <a:off x="348775" y="1152475"/>
            <a:ext cx="8520600" cy="3592500"/>
          </a:xfrm>
          <a:prstGeom prst="rect">
            <a:avLst/>
          </a:prstGeom>
        </p:spPr>
        <p:txBody>
          <a:bodyPr anchorCtr="0" anchor="t" bIns="91425" lIns="91425" spcFirstLastPara="1" rIns="91425" wrap="square" tIns="91425">
            <a:normAutofit/>
          </a:bodyPr>
          <a:lstStyle/>
          <a:p>
            <a:pPr indent="0" lvl="0" marL="0" marR="1748356" rtl="0" algn="l">
              <a:lnSpc>
                <a:spcPct val="115000"/>
              </a:lnSpc>
              <a:spcBef>
                <a:spcPts val="0"/>
              </a:spcBef>
              <a:spcAft>
                <a:spcPts val="0"/>
              </a:spcAft>
              <a:buNone/>
            </a:pPr>
            <a:r>
              <a:rPr b="1" lang="fr"/>
              <a:t>Les stratégie d’enchères</a:t>
            </a:r>
            <a:endParaRPr b="1"/>
          </a:p>
          <a:p>
            <a:pPr indent="0" lvl="0" marL="0" marR="1748356" rtl="0" algn="l">
              <a:lnSpc>
                <a:spcPct val="115000"/>
              </a:lnSpc>
              <a:spcBef>
                <a:spcPts val="0"/>
              </a:spcBef>
              <a:spcAft>
                <a:spcPts val="0"/>
              </a:spcAft>
              <a:buNone/>
            </a:pPr>
            <a:r>
              <a:rPr i="1" lang="fr" sz="1700">
                <a:solidFill>
                  <a:srgbClr val="4A86E8"/>
                </a:solidFill>
              </a:rPr>
              <a:t>Stratégie d’enchère automatique </a:t>
            </a:r>
            <a:endParaRPr i="1" sz="1700">
              <a:solidFill>
                <a:srgbClr val="4A86E8"/>
              </a:solidFill>
            </a:endParaRPr>
          </a:p>
          <a:p>
            <a:pPr indent="0" lvl="0" marL="0" marR="1748356" rtl="0" algn="l">
              <a:lnSpc>
                <a:spcPct val="115000"/>
              </a:lnSpc>
              <a:spcBef>
                <a:spcPts val="0"/>
              </a:spcBef>
              <a:spcAft>
                <a:spcPts val="0"/>
              </a:spcAft>
              <a:buNone/>
            </a:pPr>
            <a:r>
              <a:t/>
            </a:r>
            <a:endParaRPr i="1" sz="1700">
              <a:solidFill>
                <a:srgbClr val="4A86E8"/>
              </a:solidFill>
            </a:endParaRPr>
          </a:p>
          <a:p>
            <a:pPr indent="0" lvl="0" marL="0" marR="1748356" rtl="0" algn="l">
              <a:lnSpc>
                <a:spcPct val="115000"/>
              </a:lnSpc>
              <a:spcBef>
                <a:spcPts val="0"/>
              </a:spcBef>
              <a:spcAft>
                <a:spcPts val="0"/>
              </a:spcAft>
              <a:buNone/>
            </a:pPr>
            <a:r>
              <a:rPr i="1" lang="fr" sz="1700">
                <a:solidFill>
                  <a:srgbClr val="4A86E8"/>
                </a:solidFill>
              </a:rPr>
              <a:t>Stratégie d’enchère manuelles</a:t>
            </a:r>
            <a:endParaRPr i="1" sz="1700">
              <a:solidFill>
                <a:srgbClr val="4A86E8"/>
              </a:solidFill>
            </a:endParaRPr>
          </a:p>
          <a:p>
            <a:pPr indent="0" lvl="0" marL="0" marR="3480810" rtl="0" algn="l">
              <a:lnSpc>
                <a:spcPct val="115000"/>
              </a:lnSpc>
              <a:spcBef>
                <a:spcPts val="0"/>
              </a:spcBef>
              <a:spcAft>
                <a:spcPts val="0"/>
              </a:spcAft>
              <a:buNone/>
            </a:pPr>
            <a:r>
              <a:rPr lang="fr" sz="1500"/>
              <a:t>Enchère au CPC manuelles = Choisir un </a:t>
            </a:r>
            <a:r>
              <a:rPr lang="fr" sz="1500"/>
              <a:t>coût</a:t>
            </a:r>
            <a:r>
              <a:rPr lang="fr" sz="1500"/>
              <a:t> par clic pour un mot clé précis ! </a:t>
            </a:r>
            <a:endParaRPr sz="1500"/>
          </a:p>
          <a:p>
            <a:pPr indent="0" lvl="0" marL="0" marR="60811" rtl="0" algn="l">
              <a:lnSpc>
                <a:spcPct val="115000"/>
              </a:lnSpc>
              <a:spcBef>
                <a:spcPts val="1200"/>
              </a:spcBef>
              <a:spcAft>
                <a:spcPts val="0"/>
              </a:spcAft>
              <a:buNone/>
            </a:pPr>
            <a:r>
              <a:rPr i="1" lang="fr" sz="1700">
                <a:solidFill>
                  <a:srgbClr val="4A86E8"/>
                </a:solidFill>
              </a:rPr>
              <a:t>Paramétrage</a:t>
            </a:r>
            <a:endParaRPr sz="1500"/>
          </a:p>
          <a:p>
            <a:pPr indent="0" lvl="0" marL="0" marR="60811" rtl="0" algn="l">
              <a:lnSpc>
                <a:spcPct val="115000"/>
              </a:lnSpc>
              <a:spcBef>
                <a:spcPts val="1200"/>
              </a:spcBef>
              <a:spcAft>
                <a:spcPts val="1200"/>
              </a:spcAft>
              <a:buNone/>
            </a:pPr>
            <a:r>
              <a:rPr lang="fr" sz="1500"/>
              <a:t>Focus particulier sur les paramètres suivants : • Réseaux de diffusion • Appareils • Zones ciblées • Langues • Enchères • Audience </a:t>
            </a:r>
            <a:endParaRPr sz="1500"/>
          </a:p>
        </p:txBody>
      </p:sp>
      <p:sp>
        <p:nvSpPr>
          <p:cNvPr id="226" name="Google Shape;226;p32"/>
          <p:cNvSpPr txBox="1"/>
          <p:nvPr>
            <p:ph type="title"/>
          </p:nvPr>
        </p:nvSpPr>
        <p:spPr>
          <a:xfrm>
            <a:off x="311700" y="445025"/>
            <a:ext cx="8520600" cy="572700"/>
          </a:xfrm>
          <a:prstGeom prst="rect">
            <a:avLst/>
          </a:prstGeom>
          <a:solidFill>
            <a:schemeClr val="accent1"/>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chemeClr val="lt1"/>
                </a:solidFill>
              </a:rPr>
              <a:t>SEA ou référencement payant</a:t>
            </a:r>
            <a:endParaRPr>
              <a:solidFill>
                <a:schemeClr val="lt1"/>
              </a:solidFill>
            </a:endParaRPr>
          </a:p>
        </p:txBody>
      </p:sp>
      <p:pic>
        <p:nvPicPr>
          <p:cNvPr id="227" name="Google Shape;227;p32"/>
          <p:cNvPicPr preferRelativeResize="0"/>
          <p:nvPr/>
        </p:nvPicPr>
        <p:blipFill>
          <a:blip r:embed="rId3">
            <a:alphaModFix/>
          </a:blip>
          <a:stretch>
            <a:fillRect/>
          </a:stretch>
        </p:blipFill>
        <p:spPr>
          <a:xfrm>
            <a:off x="5365925" y="1017725"/>
            <a:ext cx="3364126" cy="2523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a:solidFill>
            <a:schemeClr val="accent1"/>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chemeClr val="lt1"/>
                </a:solidFill>
              </a:rPr>
              <a:t>SEO ou Référencement naturel</a:t>
            </a:r>
            <a:endParaRPr>
              <a:solidFill>
                <a:schemeClr val="lt1"/>
              </a:solidFill>
            </a:endParaRPr>
          </a:p>
        </p:txBody>
      </p:sp>
      <p:sp>
        <p:nvSpPr>
          <p:cNvPr id="72" name="Google Shape;72;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457200" lvl="0" marL="914400" marR="0" rtl="0" algn="just">
              <a:lnSpc>
                <a:spcPct val="115000"/>
              </a:lnSpc>
              <a:spcBef>
                <a:spcPts val="0"/>
              </a:spcBef>
              <a:spcAft>
                <a:spcPts val="0"/>
              </a:spcAft>
              <a:buNone/>
            </a:pPr>
            <a:r>
              <a:rPr lang="fr" sz="1350">
                <a:solidFill>
                  <a:srgbClr val="222222"/>
                </a:solidFill>
                <a:highlight>
                  <a:srgbClr val="FFFFFF"/>
                </a:highlight>
                <a:latin typeface="Montserrat"/>
                <a:ea typeface="Montserrat"/>
                <a:cs typeface="Montserrat"/>
                <a:sym typeface="Montserrat"/>
              </a:rPr>
              <a:t>Google prend en compte 200 signaux dans le SEO</a:t>
            </a:r>
            <a:endParaRPr sz="1350">
              <a:solidFill>
                <a:srgbClr val="222222"/>
              </a:solidFill>
              <a:highlight>
                <a:srgbClr val="FFFFFF"/>
              </a:highlight>
              <a:latin typeface="Montserrat"/>
              <a:ea typeface="Montserrat"/>
              <a:cs typeface="Montserrat"/>
              <a:sym typeface="Montserrat"/>
            </a:endParaRPr>
          </a:p>
          <a:p>
            <a:pPr indent="0" lvl="0" marL="0" marR="0" rtl="0" algn="just">
              <a:lnSpc>
                <a:spcPct val="115000"/>
              </a:lnSpc>
              <a:spcBef>
                <a:spcPts val="1200"/>
              </a:spcBef>
              <a:spcAft>
                <a:spcPts val="0"/>
              </a:spcAft>
              <a:buNone/>
            </a:pPr>
            <a:r>
              <a:rPr b="1" lang="fr" sz="1550">
                <a:solidFill>
                  <a:srgbClr val="222222"/>
                </a:solidFill>
                <a:highlight>
                  <a:srgbClr val="FFFFFF"/>
                </a:highlight>
                <a:latin typeface="Montserrat"/>
                <a:ea typeface="Montserrat"/>
                <a:cs typeface="Montserrat"/>
                <a:sym typeface="Montserrat"/>
              </a:rPr>
              <a:t>Les points clés du SEO : </a:t>
            </a:r>
            <a:endParaRPr b="1" sz="1550">
              <a:solidFill>
                <a:srgbClr val="222222"/>
              </a:solidFill>
              <a:highlight>
                <a:srgbClr val="FFFFFF"/>
              </a:highlight>
              <a:latin typeface="Montserrat"/>
              <a:ea typeface="Montserrat"/>
              <a:cs typeface="Montserrat"/>
              <a:sym typeface="Montserrat"/>
            </a:endParaRPr>
          </a:p>
          <a:p>
            <a:pPr indent="0" lvl="0" marL="0" marR="0" rtl="0" algn="l">
              <a:lnSpc>
                <a:spcPct val="115000"/>
              </a:lnSpc>
              <a:spcBef>
                <a:spcPts val="1200"/>
              </a:spcBef>
              <a:spcAft>
                <a:spcPts val="1200"/>
              </a:spcAft>
              <a:buNone/>
            </a:pPr>
            <a:r>
              <a:t/>
            </a:r>
            <a:endParaRPr sz="1350">
              <a:solidFill>
                <a:srgbClr val="222222"/>
              </a:solidFill>
              <a:highlight>
                <a:srgbClr val="FFFFFF"/>
              </a:highlight>
              <a:latin typeface="Montserrat"/>
              <a:ea typeface="Montserrat"/>
              <a:cs typeface="Montserrat"/>
              <a:sym typeface="Montserrat"/>
            </a:endParaRPr>
          </a:p>
        </p:txBody>
      </p:sp>
      <p:pic>
        <p:nvPicPr>
          <p:cNvPr id="73" name="Google Shape;73;p15"/>
          <p:cNvPicPr preferRelativeResize="0"/>
          <p:nvPr/>
        </p:nvPicPr>
        <p:blipFill>
          <a:blip r:embed="rId3">
            <a:alphaModFix/>
          </a:blip>
          <a:stretch>
            <a:fillRect/>
          </a:stretch>
        </p:blipFill>
        <p:spPr>
          <a:xfrm>
            <a:off x="6196600" y="1152472"/>
            <a:ext cx="967226" cy="424350"/>
          </a:xfrm>
          <a:prstGeom prst="rect">
            <a:avLst/>
          </a:prstGeom>
          <a:noFill/>
          <a:ln>
            <a:noFill/>
          </a:ln>
        </p:spPr>
      </p:pic>
      <p:pic>
        <p:nvPicPr>
          <p:cNvPr id="74" name="Google Shape;74;p15"/>
          <p:cNvPicPr preferRelativeResize="0"/>
          <p:nvPr/>
        </p:nvPicPr>
        <p:blipFill>
          <a:blip r:embed="rId4">
            <a:alphaModFix/>
          </a:blip>
          <a:stretch>
            <a:fillRect/>
          </a:stretch>
        </p:blipFill>
        <p:spPr>
          <a:xfrm>
            <a:off x="3591575" y="1872025"/>
            <a:ext cx="5552425" cy="3123275"/>
          </a:xfrm>
          <a:prstGeom prst="rect">
            <a:avLst/>
          </a:prstGeom>
          <a:noFill/>
          <a:ln>
            <a:noFill/>
          </a:ln>
        </p:spPr>
      </p:pic>
      <p:sp>
        <p:nvSpPr>
          <p:cNvPr id="75" name="Google Shape;75;p15"/>
          <p:cNvSpPr/>
          <p:nvPr/>
        </p:nvSpPr>
        <p:spPr>
          <a:xfrm>
            <a:off x="574575" y="2279900"/>
            <a:ext cx="3391800" cy="2548500"/>
          </a:xfrm>
          <a:prstGeom prst="rightArrow">
            <a:avLst>
              <a:gd fmla="val 50000" name="adj1"/>
              <a:gd fmla="val 50000" name="adj2"/>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350">
              <a:solidFill>
                <a:srgbClr val="22222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rPr lang="fr" sz="1350">
                <a:solidFill>
                  <a:srgbClr val="222222"/>
                </a:solidFill>
                <a:highlight>
                  <a:srgbClr val="FFFFFF"/>
                </a:highlight>
                <a:latin typeface="Montserrat"/>
                <a:ea typeface="Montserrat"/>
                <a:cs typeface="Montserrat"/>
                <a:sym typeface="Montserrat"/>
              </a:rPr>
              <a:t>C’est bien l’ensemble de tous ces points qui vous permettra d’obtenir un SEO optimal</a:t>
            </a:r>
            <a:endParaRPr sz="1350">
              <a:solidFill>
                <a:srgbClr val="222222"/>
              </a:solidFill>
              <a:highlight>
                <a:srgbClr val="FFFFFF"/>
              </a:highlight>
              <a:latin typeface="Montserrat"/>
              <a:ea typeface="Montserrat"/>
              <a:cs typeface="Montserrat"/>
              <a:sym typeface="Montserrat"/>
            </a:endParaRPr>
          </a:p>
          <a:p>
            <a:pPr indent="0" lvl="0" marL="0" rtl="0" algn="l">
              <a:spcBef>
                <a:spcPts val="12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572700"/>
          </a:xfrm>
          <a:prstGeom prst="rect">
            <a:avLst/>
          </a:prstGeom>
          <a:solidFill>
            <a:schemeClr val="accent1"/>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chemeClr val="lt1"/>
                </a:solidFill>
              </a:rPr>
              <a:t>SEO ou Référencement naturel</a:t>
            </a:r>
            <a:endParaRPr>
              <a:solidFill>
                <a:schemeClr val="lt1"/>
              </a:solidFill>
            </a:endParaRPr>
          </a:p>
        </p:txBody>
      </p:sp>
      <p:sp>
        <p:nvSpPr>
          <p:cNvPr id="81" name="Google Shape;81;p16"/>
          <p:cNvSpPr txBox="1"/>
          <p:nvPr>
            <p:ph idx="1" type="body"/>
          </p:nvPr>
        </p:nvSpPr>
        <p:spPr>
          <a:xfrm>
            <a:off x="274625" y="1087600"/>
            <a:ext cx="8520600" cy="3889200"/>
          </a:xfrm>
          <a:prstGeom prst="rect">
            <a:avLst/>
          </a:prstGeom>
        </p:spPr>
        <p:txBody>
          <a:bodyPr anchorCtr="0" anchor="t" bIns="91425" lIns="91425" spcFirstLastPara="1" rIns="91425" wrap="square" tIns="91425">
            <a:noAutofit/>
          </a:bodyPr>
          <a:lstStyle/>
          <a:p>
            <a:pPr indent="0" lvl="0" marL="0" marR="0" rtl="0" algn="just">
              <a:lnSpc>
                <a:spcPct val="105000"/>
              </a:lnSpc>
              <a:spcBef>
                <a:spcPts val="0"/>
              </a:spcBef>
              <a:spcAft>
                <a:spcPts val="0"/>
              </a:spcAft>
              <a:buSzPts val="852"/>
              <a:buNone/>
            </a:pPr>
            <a:r>
              <a:rPr b="1" lang="fr" sz="1362">
                <a:solidFill>
                  <a:srgbClr val="222222"/>
                </a:solidFill>
                <a:highlight>
                  <a:srgbClr val="FFFFFF"/>
                </a:highlight>
                <a:latin typeface="Montserrat"/>
                <a:ea typeface="Montserrat"/>
                <a:cs typeface="Montserrat"/>
                <a:sym typeface="Montserrat"/>
              </a:rPr>
              <a:t>Etape 1 = F</a:t>
            </a:r>
            <a:r>
              <a:rPr b="1" lang="fr" sz="1362">
                <a:solidFill>
                  <a:srgbClr val="222222"/>
                </a:solidFill>
                <a:highlight>
                  <a:srgbClr val="FFFFFF"/>
                </a:highlight>
                <a:latin typeface="Montserrat"/>
                <a:ea typeface="Montserrat"/>
                <a:cs typeface="Montserrat"/>
                <a:sym typeface="Montserrat"/>
              </a:rPr>
              <a:t>aire un état des lieux </a:t>
            </a:r>
            <a:endParaRPr b="1" sz="1362">
              <a:solidFill>
                <a:srgbClr val="222222"/>
              </a:solidFill>
              <a:highlight>
                <a:srgbClr val="FFFFFF"/>
              </a:highlight>
              <a:latin typeface="Montserrat"/>
              <a:ea typeface="Montserrat"/>
              <a:cs typeface="Montserrat"/>
              <a:sym typeface="Montserrat"/>
            </a:endParaRPr>
          </a:p>
          <a:p>
            <a:pPr indent="0" lvl="0" marL="0" marR="0" rtl="0" algn="just">
              <a:lnSpc>
                <a:spcPct val="105000"/>
              </a:lnSpc>
              <a:spcBef>
                <a:spcPts val="1200"/>
              </a:spcBef>
              <a:spcAft>
                <a:spcPts val="0"/>
              </a:spcAft>
              <a:buSzPts val="852"/>
              <a:buNone/>
            </a:pPr>
            <a:r>
              <a:rPr lang="fr" sz="1200">
                <a:solidFill>
                  <a:srgbClr val="222222"/>
                </a:solidFill>
                <a:highlight>
                  <a:srgbClr val="FFFFFF"/>
                </a:highlight>
                <a:latin typeface="Montserrat"/>
                <a:ea typeface="Montserrat"/>
                <a:cs typeface="Montserrat"/>
                <a:sym typeface="Montserrat"/>
              </a:rPr>
              <a:t>Réaliser un AUDIT complet de votre site afin de comprendre les axes à améliorer. Mais attention de ne pas s’éparpiller (ca peut aller vite 😕!). Alors voici les indicateurs que vous pouvez retenir pour commencer : </a:t>
            </a:r>
            <a:endParaRPr sz="1200">
              <a:solidFill>
                <a:srgbClr val="222222"/>
              </a:solidFill>
              <a:highlight>
                <a:srgbClr val="FFFFFF"/>
              </a:highlight>
              <a:latin typeface="Montserrat"/>
              <a:ea typeface="Montserrat"/>
              <a:cs typeface="Montserrat"/>
              <a:sym typeface="Montserrat"/>
            </a:endParaRPr>
          </a:p>
          <a:p>
            <a:pPr indent="0" lvl="0" marL="0" marR="0" rtl="0" algn="just">
              <a:lnSpc>
                <a:spcPct val="105000"/>
              </a:lnSpc>
              <a:spcBef>
                <a:spcPts val="1200"/>
              </a:spcBef>
              <a:spcAft>
                <a:spcPts val="0"/>
              </a:spcAft>
              <a:buSzPts val="852"/>
              <a:buNone/>
            </a:pPr>
            <a:r>
              <a:rPr lang="fr" sz="1246" u="sng">
                <a:solidFill>
                  <a:srgbClr val="222222"/>
                </a:solidFill>
                <a:highlight>
                  <a:srgbClr val="FFFFFF"/>
                </a:highlight>
                <a:latin typeface="Montserrat"/>
                <a:ea typeface="Montserrat"/>
                <a:cs typeface="Montserrat"/>
                <a:sym typeface="Montserrat"/>
              </a:rPr>
              <a:t>Les indispensables : </a:t>
            </a:r>
            <a:endParaRPr sz="1246" u="sng">
              <a:solidFill>
                <a:srgbClr val="222222"/>
              </a:solidFill>
              <a:highlight>
                <a:srgbClr val="FFFFFF"/>
              </a:highlight>
              <a:latin typeface="Montserrat"/>
              <a:ea typeface="Montserrat"/>
              <a:cs typeface="Montserrat"/>
              <a:sym typeface="Montserrat"/>
            </a:endParaRPr>
          </a:p>
          <a:p>
            <a:pPr indent="0" lvl="0" marL="3200400" marR="0" rtl="0" algn="just">
              <a:lnSpc>
                <a:spcPct val="105000"/>
              </a:lnSpc>
              <a:spcBef>
                <a:spcPts val="1200"/>
              </a:spcBef>
              <a:spcAft>
                <a:spcPts val="0"/>
              </a:spcAft>
              <a:buSzPts val="852"/>
              <a:buNone/>
            </a:pPr>
            <a:r>
              <a:rPr i="1" lang="fr" sz="1091">
                <a:solidFill>
                  <a:srgbClr val="222222"/>
                </a:solidFill>
                <a:highlight>
                  <a:srgbClr val="FFFFFF"/>
                </a:highlight>
                <a:latin typeface="Montserrat"/>
                <a:ea typeface="Montserrat"/>
                <a:cs typeface="Montserrat"/>
                <a:sym typeface="Montserrat"/>
              </a:rPr>
              <a:t>Signaux Web essentiel, </a:t>
            </a:r>
            <a:r>
              <a:rPr i="1" lang="fr" sz="1091">
                <a:solidFill>
                  <a:srgbClr val="222222"/>
                </a:solidFill>
                <a:highlight>
                  <a:srgbClr val="FFFFFF"/>
                </a:highlight>
                <a:latin typeface="Montserrat"/>
                <a:ea typeface="Montserrat"/>
                <a:cs typeface="Montserrat"/>
                <a:sym typeface="Montserrat"/>
              </a:rPr>
              <a:t>expérience</a:t>
            </a:r>
            <a:r>
              <a:rPr i="1" lang="fr" sz="1091">
                <a:solidFill>
                  <a:srgbClr val="222222"/>
                </a:solidFill>
                <a:highlight>
                  <a:srgbClr val="FFFFFF"/>
                </a:highlight>
                <a:latin typeface="Montserrat"/>
                <a:ea typeface="Montserrat"/>
                <a:cs typeface="Montserrat"/>
                <a:sym typeface="Montserrat"/>
              </a:rPr>
              <a:t> de la page,  couverture, taux d’impression, Nbr de clics</a:t>
            </a:r>
            <a:endParaRPr i="1" sz="1091">
              <a:solidFill>
                <a:srgbClr val="222222"/>
              </a:solidFill>
              <a:highlight>
                <a:srgbClr val="FFFFFF"/>
              </a:highlight>
              <a:latin typeface="Montserrat"/>
              <a:ea typeface="Montserrat"/>
              <a:cs typeface="Montserrat"/>
              <a:sym typeface="Montserrat"/>
            </a:endParaRPr>
          </a:p>
          <a:p>
            <a:pPr indent="0" lvl="0" marL="0" marR="0" rtl="0" algn="just">
              <a:lnSpc>
                <a:spcPct val="105000"/>
              </a:lnSpc>
              <a:spcBef>
                <a:spcPts val="1200"/>
              </a:spcBef>
              <a:spcAft>
                <a:spcPts val="0"/>
              </a:spcAft>
              <a:buSzPts val="852"/>
              <a:buNone/>
            </a:pPr>
            <a:r>
              <a:rPr b="1" lang="fr" sz="1246">
                <a:solidFill>
                  <a:srgbClr val="222222"/>
                </a:solidFill>
                <a:highlight>
                  <a:srgbClr val="FFFFFF"/>
                </a:highlight>
                <a:latin typeface="Montserrat"/>
                <a:ea typeface="Montserrat"/>
                <a:cs typeface="Montserrat"/>
                <a:sym typeface="Montserrat"/>
              </a:rPr>
              <a:t>							</a:t>
            </a:r>
            <a:endParaRPr b="1" sz="1246">
              <a:solidFill>
                <a:srgbClr val="222222"/>
              </a:solidFill>
              <a:highlight>
                <a:srgbClr val="FFFFFF"/>
              </a:highlight>
              <a:latin typeface="Montserrat"/>
              <a:ea typeface="Montserrat"/>
              <a:cs typeface="Montserrat"/>
              <a:sym typeface="Montserrat"/>
            </a:endParaRPr>
          </a:p>
          <a:p>
            <a:pPr indent="0" lvl="0" marL="3200400" marR="0" rtl="0" algn="just">
              <a:lnSpc>
                <a:spcPct val="105000"/>
              </a:lnSpc>
              <a:spcBef>
                <a:spcPts val="1200"/>
              </a:spcBef>
              <a:spcAft>
                <a:spcPts val="0"/>
              </a:spcAft>
              <a:buSzPts val="852"/>
              <a:buNone/>
            </a:pPr>
            <a:r>
              <a:rPr i="1" lang="fr" sz="1091">
                <a:solidFill>
                  <a:srgbClr val="222222"/>
                </a:solidFill>
                <a:highlight>
                  <a:srgbClr val="FFFFFF"/>
                </a:highlight>
                <a:latin typeface="Montserrat"/>
                <a:ea typeface="Montserrat"/>
                <a:cs typeface="Montserrat"/>
                <a:sym typeface="Montserrat"/>
              </a:rPr>
              <a:t>Vue d’ensemble du domaine, analyse concurrence</a:t>
            </a:r>
            <a:endParaRPr i="1" sz="1091">
              <a:solidFill>
                <a:srgbClr val="222222"/>
              </a:solidFill>
              <a:highlight>
                <a:srgbClr val="FFFFFF"/>
              </a:highlight>
              <a:latin typeface="Montserrat"/>
              <a:ea typeface="Montserrat"/>
              <a:cs typeface="Montserrat"/>
              <a:sym typeface="Montserrat"/>
            </a:endParaRPr>
          </a:p>
          <a:p>
            <a:pPr indent="0" lvl="0" marL="3200400" marR="0" rtl="0" algn="just">
              <a:lnSpc>
                <a:spcPct val="105000"/>
              </a:lnSpc>
              <a:spcBef>
                <a:spcPts val="1200"/>
              </a:spcBef>
              <a:spcAft>
                <a:spcPts val="0"/>
              </a:spcAft>
              <a:buSzPts val="852"/>
              <a:buNone/>
            </a:pPr>
            <a:r>
              <a:t/>
            </a:r>
            <a:endParaRPr i="1" sz="1091">
              <a:solidFill>
                <a:srgbClr val="222222"/>
              </a:solidFill>
              <a:highlight>
                <a:srgbClr val="FFFFFF"/>
              </a:highlight>
              <a:latin typeface="Montserrat"/>
              <a:ea typeface="Montserrat"/>
              <a:cs typeface="Montserrat"/>
              <a:sym typeface="Montserrat"/>
            </a:endParaRPr>
          </a:p>
          <a:p>
            <a:pPr indent="0" lvl="0" marL="3200400" marR="0" rtl="0" algn="just">
              <a:lnSpc>
                <a:spcPct val="105000"/>
              </a:lnSpc>
              <a:spcBef>
                <a:spcPts val="1200"/>
              </a:spcBef>
              <a:spcAft>
                <a:spcPts val="0"/>
              </a:spcAft>
              <a:buSzPts val="852"/>
              <a:buNone/>
            </a:pPr>
            <a:r>
              <a:rPr i="1" lang="fr" sz="1091">
                <a:solidFill>
                  <a:srgbClr val="222222"/>
                </a:solidFill>
                <a:highlight>
                  <a:srgbClr val="FFFFFF"/>
                </a:highlight>
                <a:latin typeface="Montserrat"/>
                <a:ea typeface="Montserrat"/>
                <a:cs typeface="Montserrat"/>
                <a:sym typeface="Montserrat"/>
              </a:rPr>
              <a:t>Acquisition, Taux de rebond (par canaux), r</a:t>
            </a:r>
            <a:r>
              <a:rPr i="1" lang="fr" sz="1091">
                <a:solidFill>
                  <a:srgbClr val="222222"/>
                </a:solidFill>
                <a:highlight>
                  <a:srgbClr val="FFFFFF"/>
                </a:highlight>
                <a:latin typeface="Montserrat"/>
                <a:ea typeface="Montserrat"/>
                <a:cs typeface="Montserrat"/>
                <a:sym typeface="Montserrat"/>
              </a:rPr>
              <a:t>equêtes </a:t>
            </a:r>
            <a:endParaRPr i="1" sz="1091">
              <a:solidFill>
                <a:srgbClr val="222222"/>
              </a:solidFill>
              <a:highlight>
                <a:srgbClr val="FFFFFF"/>
              </a:highlight>
              <a:latin typeface="Montserrat"/>
              <a:ea typeface="Montserrat"/>
              <a:cs typeface="Montserrat"/>
              <a:sym typeface="Montserrat"/>
            </a:endParaRPr>
          </a:p>
          <a:p>
            <a:pPr indent="0" lvl="0" marL="3200400" marR="0" rtl="0" algn="just">
              <a:lnSpc>
                <a:spcPct val="105000"/>
              </a:lnSpc>
              <a:spcBef>
                <a:spcPts val="1200"/>
              </a:spcBef>
              <a:spcAft>
                <a:spcPts val="0"/>
              </a:spcAft>
              <a:buSzPts val="852"/>
              <a:buNone/>
            </a:pPr>
            <a:r>
              <a:t/>
            </a:r>
            <a:endParaRPr i="1" sz="1091">
              <a:solidFill>
                <a:srgbClr val="222222"/>
              </a:solidFill>
              <a:highlight>
                <a:srgbClr val="FFFFFF"/>
              </a:highlight>
              <a:latin typeface="Montserrat"/>
              <a:ea typeface="Montserrat"/>
              <a:cs typeface="Montserrat"/>
              <a:sym typeface="Montserrat"/>
            </a:endParaRPr>
          </a:p>
          <a:p>
            <a:pPr indent="0" lvl="0" marL="3200400" marR="0" rtl="0" algn="just">
              <a:lnSpc>
                <a:spcPct val="105000"/>
              </a:lnSpc>
              <a:spcBef>
                <a:spcPts val="1200"/>
              </a:spcBef>
              <a:spcAft>
                <a:spcPts val="0"/>
              </a:spcAft>
              <a:buSzPts val="852"/>
              <a:buNone/>
            </a:pPr>
            <a:r>
              <a:rPr i="1" lang="fr" sz="1091">
                <a:solidFill>
                  <a:srgbClr val="222222"/>
                </a:solidFill>
                <a:highlight>
                  <a:srgbClr val="FFFFFF"/>
                </a:highlight>
                <a:latin typeface="Montserrat"/>
                <a:ea typeface="Montserrat"/>
                <a:cs typeface="Montserrat"/>
                <a:sym typeface="Montserrat"/>
              </a:rPr>
              <a:t>                     </a:t>
            </a:r>
            <a:r>
              <a:rPr i="1" lang="fr" sz="1091">
                <a:solidFill>
                  <a:srgbClr val="222222"/>
                </a:solidFill>
                <a:highlight>
                  <a:srgbClr val="FFFFFF"/>
                </a:highlight>
                <a:latin typeface="Montserrat"/>
                <a:ea typeface="Montserrat"/>
                <a:cs typeface="Montserrat"/>
                <a:sym typeface="Montserrat"/>
              </a:rPr>
              <a:t>VItesse du site !</a:t>
            </a:r>
            <a:endParaRPr i="1" sz="1091">
              <a:solidFill>
                <a:srgbClr val="222222"/>
              </a:solidFill>
              <a:highlight>
                <a:srgbClr val="FFFFFF"/>
              </a:highlight>
              <a:latin typeface="Montserrat"/>
              <a:ea typeface="Montserrat"/>
              <a:cs typeface="Montserrat"/>
              <a:sym typeface="Montserrat"/>
            </a:endParaRPr>
          </a:p>
          <a:p>
            <a:pPr indent="0" lvl="0" marL="3200400" marR="0" rtl="0" algn="just">
              <a:lnSpc>
                <a:spcPct val="105000"/>
              </a:lnSpc>
              <a:spcBef>
                <a:spcPts val="1200"/>
              </a:spcBef>
              <a:spcAft>
                <a:spcPts val="0"/>
              </a:spcAft>
              <a:buSzPts val="852"/>
              <a:buNone/>
            </a:pPr>
            <a:r>
              <a:t/>
            </a:r>
            <a:endParaRPr i="1" sz="1091">
              <a:solidFill>
                <a:srgbClr val="222222"/>
              </a:solidFill>
              <a:highlight>
                <a:srgbClr val="FFFFFF"/>
              </a:highlight>
              <a:latin typeface="Montserrat"/>
              <a:ea typeface="Montserrat"/>
              <a:cs typeface="Montserrat"/>
              <a:sym typeface="Montserrat"/>
            </a:endParaRPr>
          </a:p>
          <a:p>
            <a:pPr indent="0" lvl="0" marL="0" marR="0" rtl="0" algn="l">
              <a:lnSpc>
                <a:spcPct val="105000"/>
              </a:lnSpc>
              <a:spcBef>
                <a:spcPts val="1200"/>
              </a:spcBef>
              <a:spcAft>
                <a:spcPts val="1200"/>
              </a:spcAft>
              <a:buSzPts val="852"/>
              <a:buNone/>
            </a:pPr>
            <a:r>
              <a:t/>
            </a:r>
            <a:endParaRPr sz="1246">
              <a:solidFill>
                <a:srgbClr val="222222"/>
              </a:solidFill>
              <a:highlight>
                <a:srgbClr val="FFFFFF"/>
              </a:highlight>
              <a:latin typeface="Montserrat"/>
              <a:ea typeface="Montserrat"/>
              <a:cs typeface="Montserrat"/>
              <a:sym typeface="Montserrat"/>
            </a:endParaRPr>
          </a:p>
        </p:txBody>
      </p:sp>
      <p:pic>
        <p:nvPicPr>
          <p:cNvPr id="82" name="Google Shape;82;p16">
            <a:hlinkClick r:id="rId3"/>
          </p:cNvPr>
          <p:cNvPicPr preferRelativeResize="0"/>
          <p:nvPr/>
        </p:nvPicPr>
        <p:blipFill rotWithShape="1">
          <a:blip r:embed="rId4">
            <a:alphaModFix/>
          </a:blip>
          <a:srcRect b="37865" l="0" r="4067" t="39748"/>
          <a:stretch/>
        </p:blipFill>
        <p:spPr>
          <a:xfrm>
            <a:off x="55613" y="2431700"/>
            <a:ext cx="3342100" cy="410075"/>
          </a:xfrm>
          <a:prstGeom prst="rect">
            <a:avLst/>
          </a:prstGeom>
          <a:noFill/>
          <a:ln>
            <a:noFill/>
          </a:ln>
        </p:spPr>
      </p:pic>
      <p:pic>
        <p:nvPicPr>
          <p:cNvPr id="83" name="Google Shape;83;p16">
            <a:hlinkClick r:id="rId5"/>
          </p:cNvPr>
          <p:cNvPicPr preferRelativeResize="0"/>
          <p:nvPr/>
        </p:nvPicPr>
        <p:blipFill>
          <a:blip r:embed="rId6">
            <a:alphaModFix/>
          </a:blip>
          <a:stretch>
            <a:fillRect/>
          </a:stretch>
        </p:blipFill>
        <p:spPr>
          <a:xfrm>
            <a:off x="543399" y="2964300"/>
            <a:ext cx="2718800" cy="717125"/>
          </a:xfrm>
          <a:prstGeom prst="rect">
            <a:avLst/>
          </a:prstGeom>
          <a:noFill/>
          <a:ln>
            <a:noFill/>
          </a:ln>
        </p:spPr>
      </p:pic>
      <p:pic>
        <p:nvPicPr>
          <p:cNvPr id="84" name="Google Shape;84;p16"/>
          <p:cNvPicPr preferRelativeResize="0"/>
          <p:nvPr/>
        </p:nvPicPr>
        <p:blipFill>
          <a:blip r:embed="rId7">
            <a:alphaModFix/>
          </a:blip>
          <a:stretch>
            <a:fillRect/>
          </a:stretch>
        </p:blipFill>
        <p:spPr>
          <a:xfrm>
            <a:off x="2164073" y="3681425"/>
            <a:ext cx="1280562" cy="717125"/>
          </a:xfrm>
          <a:prstGeom prst="rect">
            <a:avLst/>
          </a:prstGeom>
          <a:noFill/>
          <a:ln>
            <a:noFill/>
          </a:ln>
        </p:spPr>
      </p:pic>
      <p:pic>
        <p:nvPicPr>
          <p:cNvPr id="85" name="Google Shape;85;p16">
            <a:hlinkClick r:id="rId8"/>
          </p:cNvPr>
          <p:cNvPicPr preferRelativeResize="0"/>
          <p:nvPr/>
        </p:nvPicPr>
        <p:blipFill rotWithShape="1">
          <a:blip r:embed="rId9">
            <a:alphaModFix/>
          </a:blip>
          <a:srcRect b="77731" l="0" r="90906" t="16087"/>
          <a:stretch/>
        </p:blipFill>
        <p:spPr>
          <a:xfrm>
            <a:off x="2882200" y="4567416"/>
            <a:ext cx="1243699" cy="237758"/>
          </a:xfrm>
          <a:prstGeom prst="rect">
            <a:avLst/>
          </a:prstGeom>
          <a:noFill/>
          <a:ln>
            <a:noFill/>
          </a:ln>
        </p:spPr>
      </p:pic>
      <p:pic>
        <p:nvPicPr>
          <p:cNvPr id="86" name="Google Shape;86;p16">
            <a:hlinkClick r:id="rId10"/>
          </p:cNvPr>
          <p:cNvPicPr preferRelativeResize="0"/>
          <p:nvPr/>
        </p:nvPicPr>
        <p:blipFill rotWithShape="1">
          <a:blip r:embed="rId11">
            <a:alphaModFix/>
          </a:blip>
          <a:srcRect b="77731" l="0" r="89171" t="15240"/>
          <a:stretch/>
        </p:blipFill>
        <p:spPr>
          <a:xfrm>
            <a:off x="5709925" y="4573544"/>
            <a:ext cx="1243699" cy="227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2" name="Google Shape;92;p17"/>
          <p:cNvSpPr txBox="1"/>
          <p:nvPr>
            <p:ph idx="1" type="body"/>
          </p:nvPr>
        </p:nvSpPr>
        <p:spPr>
          <a:xfrm>
            <a:off x="311700" y="1143200"/>
            <a:ext cx="8520600" cy="3416400"/>
          </a:xfrm>
          <a:prstGeom prst="rect">
            <a:avLst/>
          </a:prstGeom>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b="1" lang="fr"/>
              <a:t>Et la stratégie dans tout </a:t>
            </a:r>
            <a:r>
              <a:rPr b="1" lang="fr"/>
              <a:t>ça ?</a:t>
            </a:r>
            <a:endParaRPr b="1"/>
          </a:p>
          <a:p>
            <a:pPr indent="0" lvl="0" marL="0" marR="0" rtl="0" algn="just">
              <a:lnSpc>
                <a:spcPct val="115000"/>
              </a:lnSpc>
              <a:spcBef>
                <a:spcPts val="1200"/>
              </a:spcBef>
              <a:spcAft>
                <a:spcPts val="0"/>
              </a:spcAft>
              <a:buNone/>
            </a:pPr>
            <a:r>
              <a:rPr i="1" lang="fr" sz="1600">
                <a:solidFill>
                  <a:srgbClr val="4A86E8"/>
                </a:solidFill>
              </a:rPr>
              <a:t>Bien définir les persona et le parcours clients (long, court…) afin d’entrer en contact avec votre prospect le plus tôt possible. Bien synchroniser le contenu avec le niveau du parcours client.</a:t>
            </a:r>
            <a:endParaRPr i="1" sz="1600">
              <a:solidFill>
                <a:srgbClr val="4A86E8"/>
              </a:solidFill>
            </a:endParaRPr>
          </a:p>
          <a:p>
            <a:pPr indent="0" lvl="0" marL="0" rtl="0" algn="l">
              <a:spcBef>
                <a:spcPts val="1200"/>
              </a:spcBef>
              <a:spcAft>
                <a:spcPts val="1200"/>
              </a:spcAft>
              <a:buNone/>
            </a:pPr>
            <a:r>
              <a:rPr lang="fr" sz="1600"/>
              <a:t>4 catégories de mots clés :</a:t>
            </a:r>
            <a:endParaRPr sz="1600"/>
          </a:p>
        </p:txBody>
      </p:sp>
      <p:pic>
        <p:nvPicPr>
          <p:cNvPr id="93" name="Google Shape;93;p17">
            <a:hlinkClick r:id="rId3"/>
          </p:cNvPr>
          <p:cNvPicPr preferRelativeResize="0"/>
          <p:nvPr/>
        </p:nvPicPr>
        <p:blipFill>
          <a:blip r:embed="rId4">
            <a:alphaModFix/>
          </a:blip>
          <a:stretch>
            <a:fillRect/>
          </a:stretch>
        </p:blipFill>
        <p:spPr>
          <a:xfrm>
            <a:off x="3800025" y="2320050"/>
            <a:ext cx="4003251" cy="2823450"/>
          </a:xfrm>
          <a:prstGeom prst="rect">
            <a:avLst/>
          </a:prstGeom>
          <a:noFill/>
          <a:ln>
            <a:noFill/>
          </a:ln>
        </p:spPr>
      </p:pic>
      <p:sp>
        <p:nvSpPr>
          <p:cNvPr id="94" name="Google Shape;94;p17"/>
          <p:cNvSpPr txBox="1"/>
          <p:nvPr>
            <p:ph type="title"/>
          </p:nvPr>
        </p:nvSpPr>
        <p:spPr>
          <a:xfrm>
            <a:off x="311700" y="445025"/>
            <a:ext cx="8520600" cy="572700"/>
          </a:xfrm>
          <a:prstGeom prst="rect">
            <a:avLst/>
          </a:prstGeom>
          <a:solidFill>
            <a:schemeClr val="accent1"/>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chemeClr val="lt1"/>
                </a:solidFill>
              </a:rPr>
              <a:t>SEO ou Référencement naturel</a:t>
            </a:r>
            <a:endParaRPr>
              <a:solidFill>
                <a:schemeClr val="lt1"/>
              </a:solidFill>
            </a:endParaRPr>
          </a:p>
        </p:txBody>
      </p:sp>
      <p:sp>
        <p:nvSpPr>
          <p:cNvPr id="95" name="Google Shape;95;p17"/>
          <p:cNvSpPr/>
          <p:nvPr/>
        </p:nvSpPr>
        <p:spPr>
          <a:xfrm>
            <a:off x="787750" y="3141725"/>
            <a:ext cx="1742300" cy="1918375"/>
          </a:xfrm>
          <a:prstGeom prst="flowChartOffpageConnector">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fr"/>
              <a:t>Navigationnelle</a:t>
            </a:r>
            <a:endParaRPr/>
          </a:p>
          <a:p>
            <a:pPr indent="0" lvl="0" marL="0" rtl="0" algn="ctr">
              <a:spcBef>
                <a:spcPts val="0"/>
              </a:spcBef>
              <a:spcAft>
                <a:spcPts val="0"/>
              </a:spcAft>
              <a:buNone/>
            </a:pPr>
            <a:r>
              <a:t/>
            </a:r>
            <a:endParaRPr/>
          </a:p>
          <a:p>
            <a:pPr indent="0" lvl="0" marL="0" rtl="0" algn="ctr">
              <a:spcBef>
                <a:spcPts val="0"/>
              </a:spcBef>
              <a:spcAft>
                <a:spcPts val="0"/>
              </a:spcAft>
              <a:buNone/>
            </a:pPr>
            <a:r>
              <a:rPr lang="fr"/>
              <a:t>Informationnelle</a:t>
            </a:r>
            <a:endParaRPr/>
          </a:p>
          <a:p>
            <a:pPr indent="0" lvl="0" marL="0" rtl="0" algn="ctr">
              <a:spcBef>
                <a:spcPts val="0"/>
              </a:spcBef>
              <a:spcAft>
                <a:spcPts val="0"/>
              </a:spcAft>
              <a:buNone/>
            </a:pPr>
            <a:r>
              <a:t/>
            </a:r>
            <a:endParaRPr/>
          </a:p>
          <a:p>
            <a:pPr indent="0" lvl="0" marL="0" rtl="0" algn="ctr">
              <a:spcBef>
                <a:spcPts val="0"/>
              </a:spcBef>
              <a:spcAft>
                <a:spcPts val="0"/>
              </a:spcAft>
              <a:buNone/>
            </a:pPr>
            <a:r>
              <a:rPr lang="fr"/>
              <a:t>Décisionnelle</a:t>
            </a:r>
            <a:endParaRPr/>
          </a:p>
          <a:p>
            <a:pPr indent="0" lvl="0" marL="0" rtl="0" algn="ctr">
              <a:spcBef>
                <a:spcPts val="0"/>
              </a:spcBef>
              <a:spcAft>
                <a:spcPts val="0"/>
              </a:spcAft>
              <a:buNone/>
            </a:pPr>
            <a:r>
              <a:t/>
            </a:r>
            <a:endParaRPr/>
          </a:p>
          <a:p>
            <a:pPr indent="0" lvl="0" marL="0" rtl="0" algn="ctr">
              <a:spcBef>
                <a:spcPts val="0"/>
              </a:spcBef>
              <a:spcAft>
                <a:spcPts val="0"/>
              </a:spcAft>
              <a:buNone/>
            </a:pPr>
            <a:r>
              <a:rPr lang="fr"/>
              <a:t>Transactionnelle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type="title"/>
          </p:nvPr>
        </p:nvSpPr>
        <p:spPr>
          <a:xfrm>
            <a:off x="311700" y="445025"/>
            <a:ext cx="8520600" cy="572700"/>
          </a:xfrm>
          <a:prstGeom prst="rect">
            <a:avLst/>
          </a:prstGeom>
          <a:solidFill>
            <a:schemeClr val="accent1"/>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chemeClr val="lt1"/>
                </a:solidFill>
              </a:rPr>
              <a:t>SEO ou Référencement naturel</a:t>
            </a:r>
            <a:endParaRPr>
              <a:solidFill>
                <a:schemeClr val="lt1"/>
              </a:solidFill>
            </a:endParaRPr>
          </a:p>
        </p:txBody>
      </p:sp>
      <p:sp>
        <p:nvSpPr>
          <p:cNvPr id="101" name="Google Shape;101;p18"/>
          <p:cNvSpPr txBox="1"/>
          <p:nvPr>
            <p:ph idx="1" type="body"/>
          </p:nvPr>
        </p:nvSpPr>
        <p:spPr>
          <a:xfrm>
            <a:off x="274625" y="1087600"/>
            <a:ext cx="8520600" cy="3889200"/>
          </a:xfrm>
          <a:prstGeom prst="rect">
            <a:avLst/>
          </a:prstGeom>
        </p:spPr>
        <p:txBody>
          <a:bodyPr anchorCtr="0" anchor="t" bIns="91425" lIns="91425" spcFirstLastPara="1" rIns="91425" wrap="square" tIns="91425">
            <a:normAutofit/>
          </a:bodyPr>
          <a:lstStyle/>
          <a:p>
            <a:pPr indent="0" lvl="0" marL="0" marR="0" rtl="0" algn="just">
              <a:lnSpc>
                <a:spcPct val="115000"/>
              </a:lnSpc>
              <a:spcBef>
                <a:spcPts val="0"/>
              </a:spcBef>
              <a:spcAft>
                <a:spcPts val="0"/>
              </a:spcAft>
              <a:buNone/>
            </a:pPr>
            <a:r>
              <a:rPr lang="fr" sz="1300">
                <a:solidFill>
                  <a:srgbClr val="222222"/>
                </a:solidFill>
                <a:highlight>
                  <a:srgbClr val="FFFFFF"/>
                </a:highlight>
                <a:latin typeface="Montserrat"/>
                <a:ea typeface="Montserrat"/>
                <a:cs typeface="Montserrat"/>
                <a:sym typeface="Montserrat"/>
              </a:rPr>
              <a:t>Avec tout </a:t>
            </a:r>
            <a:r>
              <a:rPr lang="fr" sz="1300">
                <a:solidFill>
                  <a:srgbClr val="222222"/>
                </a:solidFill>
                <a:highlight>
                  <a:srgbClr val="FFFFFF"/>
                </a:highlight>
                <a:latin typeface="Montserrat"/>
                <a:ea typeface="Montserrat"/>
                <a:cs typeface="Montserrat"/>
                <a:sym typeface="Montserrat"/>
              </a:rPr>
              <a:t>ça… y a de</a:t>
            </a:r>
            <a:r>
              <a:rPr lang="fr" sz="1300">
                <a:solidFill>
                  <a:srgbClr val="222222"/>
                </a:solidFill>
                <a:highlight>
                  <a:srgbClr val="FFFFFF"/>
                </a:highlight>
                <a:latin typeface="Montserrat"/>
                <a:ea typeface="Montserrat"/>
                <a:cs typeface="Montserrat"/>
                <a:sym typeface="Montserrat"/>
              </a:rPr>
              <a:t> quoi faire ! </a:t>
            </a:r>
            <a:endParaRPr sz="1300">
              <a:solidFill>
                <a:srgbClr val="222222"/>
              </a:solidFill>
              <a:highlight>
                <a:srgbClr val="FFFFFF"/>
              </a:highlight>
              <a:latin typeface="Montserrat"/>
              <a:ea typeface="Montserrat"/>
              <a:cs typeface="Montserrat"/>
              <a:sym typeface="Montserrat"/>
            </a:endParaRPr>
          </a:p>
          <a:p>
            <a:pPr indent="0" lvl="0" marL="0" marR="0" rtl="0" algn="just">
              <a:lnSpc>
                <a:spcPct val="115000"/>
              </a:lnSpc>
              <a:spcBef>
                <a:spcPts val="1200"/>
              </a:spcBef>
              <a:spcAft>
                <a:spcPts val="0"/>
              </a:spcAft>
              <a:buNone/>
            </a:pPr>
            <a:r>
              <a:rPr b="1" lang="fr" sz="1500">
                <a:solidFill>
                  <a:srgbClr val="222222"/>
                </a:solidFill>
                <a:highlight>
                  <a:srgbClr val="FFFFFF"/>
                </a:highlight>
                <a:latin typeface="Montserrat"/>
                <a:ea typeface="Montserrat"/>
                <a:cs typeface="Montserrat"/>
                <a:sym typeface="Montserrat"/>
              </a:rPr>
              <a:t>Etape 2 = travailler les axes d’amélioration</a:t>
            </a:r>
            <a:endParaRPr b="1" sz="1500">
              <a:solidFill>
                <a:srgbClr val="222222"/>
              </a:solidFill>
              <a:highlight>
                <a:srgbClr val="FFFFFF"/>
              </a:highlight>
              <a:latin typeface="Montserrat"/>
              <a:ea typeface="Montserrat"/>
              <a:cs typeface="Montserrat"/>
              <a:sym typeface="Montserrat"/>
            </a:endParaRPr>
          </a:p>
          <a:p>
            <a:pPr indent="-314325" lvl="0" marL="457200" marR="0" rtl="0" algn="l">
              <a:lnSpc>
                <a:spcPct val="115000"/>
              </a:lnSpc>
              <a:spcBef>
                <a:spcPts val="1200"/>
              </a:spcBef>
              <a:spcAft>
                <a:spcPts val="0"/>
              </a:spcAft>
              <a:buClr>
                <a:srgbClr val="222222"/>
              </a:buClr>
              <a:buSzPts val="1350"/>
              <a:buFont typeface="Montserrat"/>
              <a:buChar char="●"/>
            </a:pPr>
            <a:r>
              <a:rPr lang="fr" sz="1350" u="sng">
                <a:solidFill>
                  <a:schemeClr val="hlink"/>
                </a:solidFill>
                <a:highlight>
                  <a:srgbClr val="FFFFFF"/>
                </a:highlight>
                <a:latin typeface="Montserrat"/>
                <a:ea typeface="Montserrat"/>
                <a:cs typeface="Montserrat"/>
                <a:sym typeface="Montserrat"/>
                <a:hlinkClick action="ppaction://hlinksldjump" r:id="rId3"/>
              </a:rPr>
              <a:t>Mauvaise répartition des canaux d'acquisition </a:t>
            </a:r>
            <a:r>
              <a:rPr lang="fr" sz="1350">
                <a:solidFill>
                  <a:srgbClr val="222222"/>
                </a:solidFill>
                <a:highlight>
                  <a:srgbClr val="FFFFFF"/>
                </a:highlight>
                <a:latin typeface="Montserrat"/>
                <a:ea typeface="Montserrat"/>
                <a:cs typeface="Montserrat"/>
                <a:sym typeface="Montserrat"/>
              </a:rPr>
              <a:t>= </a:t>
            </a:r>
            <a:r>
              <a:rPr i="1" lang="fr" sz="1150">
                <a:solidFill>
                  <a:srgbClr val="6FA8DC"/>
                </a:solidFill>
                <a:highlight>
                  <a:srgbClr val="FFFFFF"/>
                </a:highlight>
                <a:latin typeface="Montserrat"/>
                <a:ea typeface="Montserrat"/>
                <a:cs typeface="Montserrat"/>
                <a:sym typeface="Montserrat"/>
              </a:rPr>
              <a:t>Travailler les canaux qui drainent le trafic le plus faible et valoriser les canaux avec un taux de conversion important </a:t>
            </a:r>
            <a:endParaRPr i="1" sz="1150">
              <a:solidFill>
                <a:srgbClr val="6FA8DC"/>
              </a:solidFill>
              <a:highlight>
                <a:srgbClr val="FFFFFF"/>
              </a:highlight>
              <a:latin typeface="Montserrat"/>
              <a:ea typeface="Montserrat"/>
              <a:cs typeface="Montserrat"/>
              <a:sym typeface="Montserrat"/>
            </a:endParaRPr>
          </a:p>
          <a:p>
            <a:pPr indent="-314325" lvl="0" marL="457200" marR="0" rtl="0" algn="l">
              <a:lnSpc>
                <a:spcPct val="115000"/>
              </a:lnSpc>
              <a:spcBef>
                <a:spcPts val="0"/>
              </a:spcBef>
              <a:spcAft>
                <a:spcPts val="0"/>
              </a:spcAft>
              <a:buClr>
                <a:srgbClr val="222222"/>
              </a:buClr>
              <a:buSzPts val="1350"/>
              <a:buFont typeface="Montserrat"/>
              <a:buChar char="●"/>
            </a:pPr>
            <a:r>
              <a:rPr lang="fr" sz="1350" u="sng">
                <a:solidFill>
                  <a:schemeClr val="hlink"/>
                </a:solidFill>
                <a:highlight>
                  <a:srgbClr val="FFFFFF"/>
                </a:highlight>
                <a:latin typeface="Montserrat"/>
                <a:ea typeface="Montserrat"/>
                <a:cs typeface="Montserrat"/>
                <a:sym typeface="Montserrat"/>
                <a:hlinkClick action="ppaction://hlinksldjump" r:id="rId4"/>
              </a:rPr>
              <a:t>Taux de rebond élevé</a:t>
            </a:r>
            <a:r>
              <a:rPr lang="fr" sz="1350">
                <a:solidFill>
                  <a:srgbClr val="222222"/>
                </a:solidFill>
                <a:highlight>
                  <a:srgbClr val="FFFFFF"/>
                </a:highlight>
                <a:latin typeface="Montserrat"/>
                <a:ea typeface="Montserrat"/>
                <a:cs typeface="Montserrat"/>
                <a:sym typeface="Montserrat"/>
              </a:rPr>
              <a:t> = </a:t>
            </a:r>
            <a:r>
              <a:rPr i="1" lang="fr" sz="1150">
                <a:solidFill>
                  <a:srgbClr val="6D9EEB"/>
                </a:solidFill>
                <a:highlight>
                  <a:srgbClr val="FFFFFF"/>
                </a:highlight>
                <a:latin typeface="Montserrat"/>
                <a:ea typeface="Montserrat"/>
                <a:cs typeface="Montserrat"/>
                <a:sym typeface="Montserrat"/>
              </a:rPr>
              <a:t>Travailler le contenu de vos pages </a:t>
            </a:r>
            <a:endParaRPr i="1" sz="1150">
              <a:solidFill>
                <a:srgbClr val="6D9EEB"/>
              </a:solidFill>
              <a:highlight>
                <a:srgbClr val="FFFFFF"/>
              </a:highlight>
              <a:latin typeface="Montserrat"/>
              <a:ea typeface="Montserrat"/>
              <a:cs typeface="Montserrat"/>
              <a:sym typeface="Montserrat"/>
            </a:endParaRPr>
          </a:p>
          <a:p>
            <a:pPr indent="-327025" lvl="0" marL="457200" marR="0" rtl="0" algn="l">
              <a:lnSpc>
                <a:spcPct val="115000"/>
              </a:lnSpc>
              <a:spcBef>
                <a:spcPts val="0"/>
              </a:spcBef>
              <a:spcAft>
                <a:spcPts val="0"/>
              </a:spcAft>
              <a:buClr>
                <a:srgbClr val="222222"/>
              </a:buClr>
              <a:buSzPts val="1550"/>
              <a:buFont typeface="Montserrat"/>
              <a:buChar char="●"/>
            </a:pPr>
            <a:r>
              <a:rPr lang="fr" sz="1350">
                <a:solidFill>
                  <a:srgbClr val="434343"/>
                </a:solidFill>
                <a:highlight>
                  <a:srgbClr val="FFFFFF"/>
                </a:highlight>
                <a:latin typeface="Montserrat"/>
                <a:ea typeface="Montserrat"/>
                <a:cs typeface="Montserrat"/>
                <a:sym typeface="Montserrat"/>
              </a:rPr>
              <a:t>Signaux Web essentiels </a:t>
            </a:r>
            <a:endParaRPr sz="1350">
              <a:solidFill>
                <a:srgbClr val="434343"/>
              </a:solidFill>
              <a:highlight>
                <a:srgbClr val="FFFFFF"/>
              </a:highlight>
              <a:latin typeface="Montserrat"/>
              <a:ea typeface="Montserrat"/>
              <a:cs typeface="Montserrat"/>
              <a:sym typeface="Montserrat"/>
            </a:endParaRPr>
          </a:p>
          <a:p>
            <a:pPr indent="-314325" lvl="1" marL="914400" marR="0" rtl="0" algn="l">
              <a:lnSpc>
                <a:spcPct val="115000"/>
              </a:lnSpc>
              <a:spcBef>
                <a:spcPts val="0"/>
              </a:spcBef>
              <a:spcAft>
                <a:spcPts val="0"/>
              </a:spcAft>
              <a:buClr>
                <a:srgbClr val="222222"/>
              </a:buClr>
              <a:buSzPts val="1350"/>
              <a:buFont typeface="Montserrat"/>
              <a:buChar char="○"/>
            </a:pPr>
            <a:r>
              <a:rPr lang="fr" sz="1350" u="sng">
                <a:solidFill>
                  <a:schemeClr val="hlink"/>
                </a:solidFill>
                <a:highlight>
                  <a:srgbClr val="FFFFFF"/>
                </a:highlight>
                <a:latin typeface="Montserrat"/>
                <a:ea typeface="Montserrat"/>
                <a:cs typeface="Montserrat"/>
                <a:sym typeface="Montserrat"/>
                <a:hlinkClick action="ppaction://hlinksldjump" r:id="rId5"/>
              </a:rPr>
              <a:t>Mauvaise expérience de la page</a:t>
            </a:r>
            <a:r>
              <a:rPr lang="fr" sz="1350">
                <a:solidFill>
                  <a:srgbClr val="222222"/>
                </a:solidFill>
                <a:highlight>
                  <a:srgbClr val="FFFFFF"/>
                </a:highlight>
                <a:latin typeface="Montserrat"/>
                <a:ea typeface="Montserrat"/>
                <a:cs typeface="Montserrat"/>
                <a:sym typeface="Montserrat"/>
              </a:rPr>
              <a:t> = </a:t>
            </a:r>
            <a:r>
              <a:rPr i="1" lang="fr" sz="1150">
                <a:solidFill>
                  <a:srgbClr val="6D9EEB"/>
                </a:solidFill>
                <a:highlight>
                  <a:srgbClr val="FFFFFF"/>
                </a:highlight>
                <a:latin typeface="Montserrat"/>
                <a:ea typeface="Montserrat"/>
                <a:cs typeface="Montserrat"/>
                <a:sym typeface="Montserrat"/>
              </a:rPr>
              <a:t>travailler l’expérience utilisateur de votre site web</a:t>
            </a:r>
            <a:endParaRPr i="1" sz="1150">
              <a:solidFill>
                <a:srgbClr val="6D9EEB"/>
              </a:solidFill>
              <a:highlight>
                <a:srgbClr val="FFFFFF"/>
              </a:highlight>
              <a:latin typeface="Montserrat"/>
              <a:ea typeface="Montserrat"/>
              <a:cs typeface="Montserrat"/>
              <a:sym typeface="Montserrat"/>
            </a:endParaRPr>
          </a:p>
          <a:p>
            <a:pPr indent="-314325" lvl="1" marL="914400" marR="0" rtl="0" algn="l">
              <a:lnSpc>
                <a:spcPct val="115000"/>
              </a:lnSpc>
              <a:spcBef>
                <a:spcPts val="0"/>
              </a:spcBef>
              <a:spcAft>
                <a:spcPts val="0"/>
              </a:spcAft>
              <a:buClr>
                <a:srgbClr val="222222"/>
              </a:buClr>
              <a:buSzPts val="1350"/>
              <a:buFont typeface="Montserrat"/>
              <a:buChar char="○"/>
            </a:pPr>
            <a:r>
              <a:rPr lang="fr" sz="1350" u="sng">
                <a:solidFill>
                  <a:schemeClr val="hlink"/>
                </a:solidFill>
                <a:highlight>
                  <a:srgbClr val="FFFFFF"/>
                </a:highlight>
                <a:latin typeface="Montserrat"/>
                <a:ea typeface="Montserrat"/>
                <a:cs typeface="Montserrat"/>
                <a:sym typeface="Montserrat"/>
                <a:hlinkClick action="ppaction://hlinksldjump" r:id="rId6"/>
              </a:rPr>
              <a:t>Problème de couverture</a:t>
            </a:r>
            <a:r>
              <a:rPr lang="fr" sz="1350">
                <a:solidFill>
                  <a:srgbClr val="222222"/>
                </a:solidFill>
                <a:highlight>
                  <a:srgbClr val="FFFFFF"/>
                </a:highlight>
                <a:latin typeface="Montserrat"/>
                <a:ea typeface="Montserrat"/>
                <a:cs typeface="Montserrat"/>
                <a:sym typeface="Montserrat"/>
              </a:rPr>
              <a:t> =</a:t>
            </a:r>
            <a:r>
              <a:rPr i="1" lang="fr" sz="1150">
                <a:solidFill>
                  <a:srgbClr val="6D9EEB"/>
                </a:solidFill>
                <a:highlight>
                  <a:srgbClr val="FFFFFF"/>
                </a:highlight>
                <a:latin typeface="Montserrat"/>
                <a:ea typeface="Montserrat"/>
                <a:cs typeface="Montserrat"/>
                <a:sym typeface="Montserrat"/>
              </a:rPr>
              <a:t> comprendre les problème de certaines de vos URL</a:t>
            </a:r>
            <a:endParaRPr i="1" sz="1150">
              <a:solidFill>
                <a:srgbClr val="6D9EEB"/>
              </a:solidFill>
              <a:highlight>
                <a:srgbClr val="FFFFFF"/>
              </a:highlight>
              <a:latin typeface="Montserrat"/>
              <a:ea typeface="Montserrat"/>
              <a:cs typeface="Montserrat"/>
              <a:sym typeface="Montserrat"/>
            </a:endParaRPr>
          </a:p>
          <a:p>
            <a:pPr indent="-314325" lvl="0" marL="457200" marR="0" rtl="0" algn="l">
              <a:lnSpc>
                <a:spcPct val="115000"/>
              </a:lnSpc>
              <a:spcBef>
                <a:spcPts val="0"/>
              </a:spcBef>
              <a:spcAft>
                <a:spcPts val="0"/>
              </a:spcAft>
              <a:buClr>
                <a:srgbClr val="222222"/>
              </a:buClr>
              <a:buSzPts val="1350"/>
              <a:buFont typeface="Montserrat"/>
              <a:buChar char="●"/>
            </a:pPr>
            <a:r>
              <a:rPr lang="fr" sz="1350" u="sng">
                <a:solidFill>
                  <a:schemeClr val="hlink"/>
                </a:solidFill>
                <a:highlight>
                  <a:srgbClr val="FFFFFF"/>
                </a:highlight>
                <a:latin typeface="Montserrat"/>
                <a:ea typeface="Montserrat"/>
                <a:cs typeface="Montserrat"/>
                <a:sym typeface="Montserrat"/>
                <a:hlinkClick action="ppaction://hlinksldjump" r:id="rId7"/>
              </a:rPr>
              <a:t>Taux d’impression faible </a:t>
            </a:r>
            <a:r>
              <a:rPr lang="fr" sz="1350">
                <a:solidFill>
                  <a:srgbClr val="222222"/>
                </a:solidFill>
                <a:highlight>
                  <a:srgbClr val="FFFFFF"/>
                </a:highlight>
                <a:latin typeface="Montserrat"/>
                <a:ea typeface="Montserrat"/>
                <a:cs typeface="Montserrat"/>
                <a:sym typeface="Montserrat"/>
              </a:rPr>
              <a:t> = </a:t>
            </a:r>
            <a:r>
              <a:rPr i="1" lang="fr" sz="1150">
                <a:solidFill>
                  <a:srgbClr val="6D9EEB"/>
                </a:solidFill>
                <a:highlight>
                  <a:srgbClr val="FFFFFF"/>
                </a:highlight>
                <a:latin typeface="Montserrat"/>
                <a:ea typeface="Montserrat"/>
                <a:cs typeface="Montserrat"/>
                <a:sym typeface="Montserrat"/>
              </a:rPr>
              <a:t>Améliorer sa stratégie de mots clés (requêtes)</a:t>
            </a:r>
            <a:endParaRPr i="1" sz="1150">
              <a:solidFill>
                <a:srgbClr val="6D9EEB"/>
              </a:solidFill>
              <a:highlight>
                <a:srgbClr val="FFFFFF"/>
              </a:highlight>
              <a:latin typeface="Montserrat"/>
              <a:ea typeface="Montserrat"/>
              <a:cs typeface="Montserrat"/>
              <a:sym typeface="Montserrat"/>
            </a:endParaRPr>
          </a:p>
          <a:p>
            <a:pPr indent="-314325" lvl="0" marL="457200" marR="0" rtl="0" algn="l">
              <a:lnSpc>
                <a:spcPct val="115000"/>
              </a:lnSpc>
              <a:spcBef>
                <a:spcPts val="0"/>
              </a:spcBef>
              <a:spcAft>
                <a:spcPts val="0"/>
              </a:spcAft>
              <a:buClr>
                <a:srgbClr val="222222"/>
              </a:buClr>
              <a:buSzPts val="1350"/>
              <a:buFont typeface="Montserrat"/>
              <a:buChar char="●"/>
            </a:pPr>
            <a:r>
              <a:rPr lang="fr" sz="1350" u="sng">
                <a:solidFill>
                  <a:schemeClr val="hlink"/>
                </a:solidFill>
                <a:highlight>
                  <a:srgbClr val="FFFFFF"/>
                </a:highlight>
                <a:latin typeface="Montserrat"/>
                <a:ea typeface="Montserrat"/>
                <a:cs typeface="Montserrat"/>
                <a:sym typeface="Montserrat"/>
                <a:hlinkClick action="ppaction://hlinksldjump" r:id="rId8"/>
              </a:rPr>
              <a:t>Faible taux de clics </a:t>
            </a:r>
            <a:r>
              <a:rPr lang="fr" sz="1350">
                <a:solidFill>
                  <a:srgbClr val="222222"/>
                </a:solidFill>
                <a:highlight>
                  <a:srgbClr val="FFFFFF"/>
                </a:highlight>
                <a:latin typeface="Montserrat"/>
                <a:ea typeface="Montserrat"/>
                <a:cs typeface="Montserrat"/>
                <a:sym typeface="Montserrat"/>
              </a:rPr>
              <a:t>= </a:t>
            </a:r>
            <a:r>
              <a:rPr i="1" lang="fr" sz="1150">
                <a:solidFill>
                  <a:srgbClr val="6D9EEB"/>
                </a:solidFill>
                <a:highlight>
                  <a:srgbClr val="FFFFFF"/>
                </a:highlight>
                <a:latin typeface="Montserrat"/>
                <a:ea typeface="Montserrat"/>
                <a:cs typeface="Montserrat"/>
                <a:sym typeface="Montserrat"/>
              </a:rPr>
              <a:t>Retravailler vos annonces sur la page de recherche</a:t>
            </a:r>
            <a:endParaRPr i="1" sz="1150">
              <a:solidFill>
                <a:srgbClr val="6D9EEB"/>
              </a:solidFill>
              <a:highlight>
                <a:srgbClr val="FFFFFF"/>
              </a:highlight>
              <a:latin typeface="Montserrat"/>
              <a:ea typeface="Montserrat"/>
              <a:cs typeface="Montserrat"/>
              <a:sym typeface="Montserrat"/>
            </a:endParaRPr>
          </a:p>
          <a:p>
            <a:pPr indent="0" lvl="0" marL="457200" marR="0" rtl="0" algn="l">
              <a:lnSpc>
                <a:spcPct val="115000"/>
              </a:lnSpc>
              <a:spcBef>
                <a:spcPts val="1200"/>
              </a:spcBef>
              <a:spcAft>
                <a:spcPts val="0"/>
              </a:spcAft>
              <a:buNone/>
            </a:pPr>
            <a:r>
              <a:t/>
            </a:r>
            <a:endParaRPr sz="1350">
              <a:solidFill>
                <a:srgbClr val="222222"/>
              </a:solidFill>
              <a:highlight>
                <a:srgbClr val="FFFFFF"/>
              </a:highlight>
              <a:latin typeface="Montserrat"/>
              <a:ea typeface="Montserrat"/>
              <a:cs typeface="Montserrat"/>
              <a:sym typeface="Montserrat"/>
            </a:endParaRPr>
          </a:p>
          <a:p>
            <a:pPr indent="0" lvl="0" marL="0" marR="0" rtl="0" algn="ctr">
              <a:lnSpc>
                <a:spcPct val="115000"/>
              </a:lnSpc>
              <a:spcBef>
                <a:spcPts val="1200"/>
              </a:spcBef>
              <a:spcAft>
                <a:spcPts val="1200"/>
              </a:spcAft>
              <a:buNone/>
            </a:pPr>
            <a:r>
              <a:rPr b="1" lang="fr" sz="1350">
                <a:solidFill>
                  <a:srgbClr val="222222"/>
                </a:solidFill>
                <a:highlight>
                  <a:srgbClr val="FFFFFF"/>
                </a:highlight>
                <a:latin typeface="Montserrat"/>
                <a:ea typeface="Montserrat"/>
                <a:cs typeface="Montserrat"/>
                <a:sym typeface="Montserrat"/>
              </a:rPr>
              <a:t>Lecture d’un rapport SEMRUSH </a:t>
            </a:r>
            <a:endParaRPr b="1" sz="1350">
              <a:solidFill>
                <a:srgbClr val="222222"/>
              </a:solidFill>
              <a:highlight>
                <a:srgbClr val="FFFFFF"/>
              </a:highlight>
              <a:latin typeface="Montserrat"/>
              <a:ea typeface="Montserrat"/>
              <a:cs typeface="Montserrat"/>
              <a:sym typeface="Montserrat"/>
            </a:endParaRPr>
          </a:p>
        </p:txBody>
      </p:sp>
      <p:pic>
        <p:nvPicPr>
          <p:cNvPr id="102" name="Google Shape;102;p18">
            <a:hlinkClick action="ppaction://hlinksldjump" r:id="rId9"/>
          </p:cNvPr>
          <p:cNvPicPr preferRelativeResize="0"/>
          <p:nvPr/>
        </p:nvPicPr>
        <p:blipFill>
          <a:blip r:embed="rId10">
            <a:alphaModFix/>
          </a:blip>
          <a:stretch>
            <a:fillRect/>
          </a:stretch>
        </p:blipFill>
        <p:spPr>
          <a:xfrm>
            <a:off x="8736225" y="4695775"/>
            <a:ext cx="346300" cy="346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8" name="Google Shape;108;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fr"/>
              <a:t>Mauvaise répartition des canaux d'acquisition</a:t>
            </a:r>
            <a:r>
              <a:rPr lang="fr" sz="1350">
                <a:solidFill>
                  <a:srgbClr val="222222"/>
                </a:solidFill>
                <a:highlight>
                  <a:srgbClr val="FFFFFF"/>
                </a:highlight>
                <a:latin typeface="Montserrat"/>
                <a:ea typeface="Montserrat"/>
                <a:cs typeface="Montserrat"/>
                <a:sym typeface="Montserrat"/>
              </a:rPr>
              <a:t> </a:t>
            </a:r>
            <a:endParaRPr sz="1350">
              <a:solidFill>
                <a:srgbClr val="222222"/>
              </a:solidFill>
              <a:highlight>
                <a:srgbClr val="FFFFFF"/>
              </a:highlight>
              <a:latin typeface="Montserrat"/>
              <a:ea typeface="Montserrat"/>
              <a:cs typeface="Montserrat"/>
              <a:sym typeface="Montserrat"/>
            </a:endParaRPr>
          </a:p>
          <a:p>
            <a:pPr indent="0" lvl="0" marL="0" marR="0" rtl="0" algn="l">
              <a:lnSpc>
                <a:spcPct val="115000"/>
              </a:lnSpc>
              <a:spcBef>
                <a:spcPts val="1200"/>
              </a:spcBef>
              <a:spcAft>
                <a:spcPts val="0"/>
              </a:spcAft>
              <a:buNone/>
            </a:pPr>
            <a:r>
              <a:rPr i="1" lang="fr" sz="1300">
                <a:solidFill>
                  <a:srgbClr val="4A86E8"/>
                </a:solidFill>
              </a:rPr>
              <a:t>Vous devez multiplier au maximum les canaux d'acquisition de votre site web. Plus vous avez de visite plus votre site augmente sa popularité et donc sa visibilité pour Google</a:t>
            </a:r>
            <a:endParaRPr i="1" sz="1300">
              <a:solidFill>
                <a:srgbClr val="4A86E8"/>
              </a:solidFill>
            </a:endParaRPr>
          </a:p>
          <a:p>
            <a:pPr indent="-311150" lvl="0" marL="457200" rtl="0" algn="just">
              <a:spcBef>
                <a:spcPts val="1200"/>
              </a:spcBef>
              <a:spcAft>
                <a:spcPts val="0"/>
              </a:spcAft>
              <a:buSzPts val="1300"/>
              <a:buChar char="●"/>
            </a:pPr>
            <a:r>
              <a:rPr lang="fr" sz="1300"/>
              <a:t>Organic Search = recherches naturelles</a:t>
            </a:r>
            <a:endParaRPr sz="1300"/>
          </a:p>
          <a:p>
            <a:pPr indent="-311150" lvl="0" marL="457200" rtl="0" algn="just">
              <a:spcBef>
                <a:spcPts val="0"/>
              </a:spcBef>
              <a:spcAft>
                <a:spcPts val="0"/>
              </a:spcAft>
              <a:buSzPts val="1300"/>
              <a:buChar char="●"/>
            </a:pPr>
            <a:r>
              <a:rPr lang="fr" sz="1300"/>
              <a:t>Paid Search SEA = référencement payant </a:t>
            </a:r>
            <a:endParaRPr sz="1300"/>
          </a:p>
          <a:p>
            <a:pPr indent="-311150" lvl="0" marL="457200" marR="3300811" rtl="0" algn="just">
              <a:spcBef>
                <a:spcPts val="0"/>
              </a:spcBef>
              <a:spcAft>
                <a:spcPts val="0"/>
              </a:spcAft>
              <a:buSzPts val="1300"/>
              <a:buChar char="●"/>
            </a:pPr>
            <a:r>
              <a:rPr lang="fr" sz="1300" u="sng">
                <a:solidFill>
                  <a:schemeClr val="hlink"/>
                </a:solidFill>
                <a:hlinkClick action="ppaction://hlinksldjump" r:id="rId3"/>
              </a:rPr>
              <a:t>Referral (netlinking)</a:t>
            </a:r>
            <a:r>
              <a:rPr lang="fr" sz="1300"/>
              <a:t> = concerne les liens internes (maillage interne), les liens sortants, et la recherche de </a:t>
            </a:r>
            <a:r>
              <a:rPr lang="fr" sz="1300"/>
              <a:t>backlinks</a:t>
            </a:r>
            <a:r>
              <a:rPr lang="fr" sz="1300"/>
              <a:t> ou liens externes entrants.</a:t>
            </a:r>
            <a:endParaRPr sz="1300"/>
          </a:p>
          <a:p>
            <a:pPr indent="-311150" lvl="0" marL="457200" marR="2850810" rtl="0" algn="just">
              <a:spcBef>
                <a:spcPts val="0"/>
              </a:spcBef>
              <a:spcAft>
                <a:spcPts val="0"/>
              </a:spcAft>
              <a:buSzPts val="1300"/>
              <a:buChar char="●"/>
            </a:pPr>
            <a:r>
              <a:rPr lang="fr" sz="1300"/>
              <a:t>Direct = return visitor, favoris, positionnement fort de la marque (retour presse papier, interview, CP), NC</a:t>
            </a:r>
            <a:endParaRPr sz="1300"/>
          </a:p>
          <a:p>
            <a:pPr indent="-311150" lvl="0" marL="457200" marR="3300811" rtl="0" algn="just">
              <a:spcBef>
                <a:spcPts val="0"/>
              </a:spcBef>
              <a:spcAft>
                <a:spcPts val="0"/>
              </a:spcAft>
              <a:buSzPts val="1300"/>
              <a:buChar char="●"/>
            </a:pPr>
            <a:r>
              <a:rPr lang="fr" sz="1300"/>
              <a:t>Display = référencement payant SEA</a:t>
            </a:r>
            <a:endParaRPr sz="1300"/>
          </a:p>
          <a:p>
            <a:pPr indent="-311150" lvl="0" marL="457200" marR="3300811" rtl="0" algn="just">
              <a:spcBef>
                <a:spcPts val="0"/>
              </a:spcBef>
              <a:spcAft>
                <a:spcPts val="0"/>
              </a:spcAft>
              <a:buSzPts val="1300"/>
              <a:buChar char="●"/>
            </a:pPr>
            <a:r>
              <a:rPr lang="fr" sz="1300"/>
              <a:t>Social = visite via les réseaux sociaux</a:t>
            </a:r>
            <a:endParaRPr sz="1300"/>
          </a:p>
          <a:p>
            <a:pPr indent="-311150" lvl="0" marL="457200" marR="3300811" rtl="0" algn="just">
              <a:spcBef>
                <a:spcPts val="0"/>
              </a:spcBef>
              <a:spcAft>
                <a:spcPts val="0"/>
              </a:spcAft>
              <a:buSzPts val="1300"/>
              <a:buChar char="●"/>
            </a:pPr>
            <a:r>
              <a:rPr lang="fr" sz="1300"/>
              <a:t>Other = emailing et divers (peut </a:t>
            </a:r>
            <a:r>
              <a:rPr lang="fr" sz="1300"/>
              <a:t>être</a:t>
            </a:r>
            <a:r>
              <a:rPr lang="fr" sz="1300"/>
              <a:t> lié au Direct)</a:t>
            </a:r>
            <a:endParaRPr sz="1300"/>
          </a:p>
        </p:txBody>
      </p:sp>
      <p:sp>
        <p:nvSpPr>
          <p:cNvPr id="109" name="Google Shape;109;p19"/>
          <p:cNvSpPr txBox="1"/>
          <p:nvPr>
            <p:ph type="title"/>
          </p:nvPr>
        </p:nvSpPr>
        <p:spPr>
          <a:xfrm>
            <a:off x="311700" y="445025"/>
            <a:ext cx="8520600" cy="572700"/>
          </a:xfrm>
          <a:prstGeom prst="rect">
            <a:avLst/>
          </a:prstGeom>
          <a:solidFill>
            <a:schemeClr val="accent1"/>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chemeClr val="lt1"/>
                </a:solidFill>
              </a:rPr>
              <a:t>SEO ou Référencement naturel</a:t>
            </a:r>
            <a:endParaRPr>
              <a:solidFill>
                <a:schemeClr val="lt1"/>
              </a:solidFill>
            </a:endParaRPr>
          </a:p>
        </p:txBody>
      </p:sp>
      <p:pic>
        <p:nvPicPr>
          <p:cNvPr id="110" name="Google Shape;110;p19"/>
          <p:cNvPicPr preferRelativeResize="0"/>
          <p:nvPr/>
        </p:nvPicPr>
        <p:blipFill>
          <a:blip r:embed="rId4">
            <a:alphaModFix/>
          </a:blip>
          <a:stretch>
            <a:fillRect/>
          </a:stretch>
        </p:blipFill>
        <p:spPr>
          <a:xfrm>
            <a:off x="6125850" y="2308750"/>
            <a:ext cx="2659799" cy="2065550"/>
          </a:xfrm>
          <a:prstGeom prst="rect">
            <a:avLst/>
          </a:prstGeom>
          <a:noFill/>
          <a:ln>
            <a:noFill/>
          </a:ln>
        </p:spPr>
      </p:pic>
      <p:sp>
        <p:nvSpPr>
          <p:cNvPr id="111" name="Google Shape;111;p19"/>
          <p:cNvSpPr txBox="1"/>
          <p:nvPr/>
        </p:nvSpPr>
        <p:spPr>
          <a:xfrm>
            <a:off x="1825700" y="4633775"/>
            <a:ext cx="619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3C78D8"/>
                </a:solidFill>
              </a:rPr>
              <a:t>Plus de canaux = plus de visites = plus de popularité de votre site</a:t>
            </a:r>
            <a:endParaRPr b="1">
              <a:solidFill>
                <a:srgbClr val="3C78D8"/>
              </a:solidFill>
            </a:endParaRPr>
          </a:p>
        </p:txBody>
      </p:sp>
      <p:sp>
        <p:nvSpPr>
          <p:cNvPr id="112" name="Google Shape;112;p19"/>
          <p:cNvSpPr/>
          <p:nvPr/>
        </p:nvSpPr>
        <p:spPr>
          <a:xfrm>
            <a:off x="1634175" y="4601375"/>
            <a:ext cx="6098100" cy="4650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3" name="Google Shape;113;p19">
            <a:hlinkClick action="ppaction://hlinksldjump" r:id="rId5"/>
          </p:cNvPr>
          <p:cNvPicPr preferRelativeResize="0"/>
          <p:nvPr/>
        </p:nvPicPr>
        <p:blipFill>
          <a:blip r:embed="rId6">
            <a:alphaModFix/>
          </a:blip>
          <a:stretch>
            <a:fillRect/>
          </a:stretch>
        </p:blipFill>
        <p:spPr>
          <a:xfrm>
            <a:off x="8680625" y="4703625"/>
            <a:ext cx="362749" cy="3627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9" name="Google Shape;119;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fr"/>
              <a:t>Signaux Web essentiel </a:t>
            </a:r>
            <a:r>
              <a:rPr lang="fr"/>
              <a:t> </a:t>
            </a:r>
            <a:endParaRPr/>
          </a:p>
          <a:p>
            <a:pPr indent="0" lvl="0" marL="0" marR="780811" rtl="0" algn="l">
              <a:spcBef>
                <a:spcPts val="1200"/>
              </a:spcBef>
              <a:spcAft>
                <a:spcPts val="0"/>
              </a:spcAft>
              <a:buNone/>
            </a:pPr>
            <a:r>
              <a:rPr i="1" lang="fr" sz="1700">
                <a:solidFill>
                  <a:srgbClr val="4A86E8"/>
                </a:solidFill>
              </a:rPr>
              <a:t>Expérience utilisateur trop faible (temps de chargement sup à 3 sc = 40% de perte)</a:t>
            </a:r>
            <a:endParaRPr i="1" sz="1700">
              <a:solidFill>
                <a:srgbClr val="4A86E8"/>
              </a:solidFill>
            </a:endParaRPr>
          </a:p>
          <a:p>
            <a:pPr indent="-329406" lvl="0" marL="457200" rtl="0" algn="l">
              <a:spcBef>
                <a:spcPts val="1200"/>
              </a:spcBef>
              <a:spcAft>
                <a:spcPts val="0"/>
              </a:spcAft>
              <a:buSzPct val="100000"/>
              <a:buChar char="●"/>
            </a:pPr>
            <a:r>
              <a:rPr lang="fr" sz="1716"/>
              <a:t>Améliorer la vitesse de la page : </a:t>
            </a:r>
            <a:endParaRPr sz="1716"/>
          </a:p>
          <a:p>
            <a:pPr indent="-329406" lvl="1" marL="914400" rtl="0" algn="l">
              <a:spcBef>
                <a:spcPts val="0"/>
              </a:spcBef>
              <a:spcAft>
                <a:spcPts val="0"/>
              </a:spcAft>
              <a:buSzPct val="100000"/>
              <a:buChar char="○"/>
            </a:pPr>
            <a:r>
              <a:rPr lang="fr" sz="1716"/>
              <a:t>Réduire la taille des images </a:t>
            </a:r>
            <a:r>
              <a:rPr lang="fr" sz="1716"/>
              <a:t>(compressées)</a:t>
            </a:r>
            <a:endParaRPr sz="1716"/>
          </a:p>
          <a:p>
            <a:pPr indent="-329406" lvl="1" marL="914400" rtl="0" algn="l">
              <a:spcBef>
                <a:spcPts val="0"/>
              </a:spcBef>
              <a:spcAft>
                <a:spcPts val="0"/>
              </a:spcAft>
              <a:buSzPct val="100000"/>
              <a:buChar char="○"/>
            </a:pPr>
            <a:r>
              <a:rPr lang="fr" sz="1716"/>
              <a:t>Hébergeur de mauvaise qualité</a:t>
            </a:r>
            <a:endParaRPr sz="1716"/>
          </a:p>
          <a:p>
            <a:pPr indent="-329406" lvl="1" marL="914400" rtl="0" algn="l">
              <a:spcBef>
                <a:spcPts val="0"/>
              </a:spcBef>
              <a:spcAft>
                <a:spcPts val="0"/>
              </a:spcAft>
              <a:buSzPct val="100000"/>
              <a:buChar char="○"/>
            </a:pPr>
            <a:r>
              <a:rPr lang="fr" sz="1716"/>
              <a:t>Proposer une site adapté au RESPONSIV → fluidité, IHM, chargement</a:t>
            </a:r>
            <a:endParaRPr sz="1716"/>
          </a:p>
          <a:p>
            <a:pPr indent="-329406" lvl="1" marL="914400" rtl="0" algn="l">
              <a:spcBef>
                <a:spcPts val="0"/>
              </a:spcBef>
              <a:spcAft>
                <a:spcPts val="0"/>
              </a:spcAft>
              <a:buSzPct val="100000"/>
              <a:buChar char="○"/>
            </a:pPr>
            <a:r>
              <a:rPr lang="fr" sz="1716"/>
              <a:t>Exploiter la mise en cache du navigateur (vérifier que le site est disponible en cache, créer des éléments communs à plusieurs pages)</a:t>
            </a:r>
            <a:endParaRPr sz="1716"/>
          </a:p>
          <a:p>
            <a:pPr indent="-329406" lvl="1" marL="914400" rtl="0" algn="l">
              <a:spcBef>
                <a:spcPts val="0"/>
              </a:spcBef>
              <a:spcAft>
                <a:spcPts val="0"/>
              </a:spcAft>
              <a:buSzPct val="100000"/>
              <a:buChar char="○"/>
            </a:pPr>
            <a:r>
              <a:rPr lang="fr" sz="1716"/>
              <a:t>Trop de plugins installé (augmente les styles de CSS = </a:t>
            </a:r>
            <a:r>
              <a:rPr lang="fr" sz="1716" u="sng">
                <a:solidFill>
                  <a:schemeClr val="hlink"/>
                </a:solidFill>
                <a:hlinkClick r:id="rId3"/>
              </a:rPr>
              <a:t>plus de requête HTTPS</a:t>
            </a:r>
            <a:r>
              <a:rPr lang="fr" sz="1716"/>
              <a:t>)</a:t>
            </a:r>
            <a:endParaRPr sz="1716"/>
          </a:p>
          <a:p>
            <a:pPr indent="0" lvl="0" marL="914400" rtl="0" algn="l">
              <a:spcBef>
                <a:spcPts val="1200"/>
              </a:spcBef>
              <a:spcAft>
                <a:spcPts val="0"/>
              </a:spcAft>
              <a:buNone/>
            </a:pPr>
            <a:r>
              <a:t/>
            </a:r>
            <a:endParaRPr sz="1500"/>
          </a:p>
          <a:p>
            <a:pPr indent="0" lvl="0" marL="0" rtl="0" algn="l">
              <a:spcBef>
                <a:spcPts val="1200"/>
              </a:spcBef>
              <a:spcAft>
                <a:spcPts val="1200"/>
              </a:spcAft>
              <a:buNone/>
            </a:pPr>
            <a:r>
              <a:t/>
            </a:r>
            <a:endParaRPr/>
          </a:p>
        </p:txBody>
      </p:sp>
      <p:sp>
        <p:nvSpPr>
          <p:cNvPr id="120" name="Google Shape;120;p20"/>
          <p:cNvSpPr txBox="1"/>
          <p:nvPr>
            <p:ph type="title"/>
          </p:nvPr>
        </p:nvSpPr>
        <p:spPr>
          <a:xfrm>
            <a:off x="311700" y="445025"/>
            <a:ext cx="8520600" cy="572700"/>
          </a:xfrm>
          <a:prstGeom prst="rect">
            <a:avLst/>
          </a:prstGeom>
          <a:solidFill>
            <a:schemeClr val="accent1"/>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chemeClr val="lt1"/>
                </a:solidFill>
              </a:rPr>
              <a:t>SEO ou Référencement naturel</a:t>
            </a:r>
            <a:endParaRPr>
              <a:solidFill>
                <a:schemeClr val="lt1"/>
              </a:solidFill>
            </a:endParaRPr>
          </a:p>
        </p:txBody>
      </p:sp>
      <p:pic>
        <p:nvPicPr>
          <p:cNvPr id="121" name="Google Shape;121;p20">
            <a:hlinkClick r:id="rId4"/>
          </p:cNvPr>
          <p:cNvPicPr preferRelativeResize="0"/>
          <p:nvPr/>
        </p:nvPicPr>
        <p:blipFill>
          <a:blip r:embed="rId5">
            <a:alphaModFix/>
          </a:blip>
          <a:stretch>
            <a:fillRect/>
          </a:stretch>
        </p:blipFill>
        <p:spPr>
          <a:xfrm>
            <a:off x="8199424" y="1152474"/>
            <a:ext cx="632875" cy="632900"/>
          </a:xfrm>
          <a:prstGeom prst="rect">
            <a:avLst/>
          </a:prstGeom>
          <a:noFill/>
          <a:ln>
            <a:noFill/>
          </a:ln>
        </p:spPr>
      </p:pic>
      <p:pic>
        <p:nvPicPr>
          <p:cNvPr id="122" name="Google Shape;122;p20">
            <a:hlinkClick r:id="rId6"/>
          </p:cNvPr>
          <p:cNvPicPr preferRelativeResize="0"/>
          <p:nvPr/>
        </p:nvPicPr>
        <p:blipFill>
          <a:blip r:embed="rId7">
            <a:alphaModFix/>
          </a:blip>
          <a:stretch>
            <a:fillRect/>
          </a:stretch>
        </p:blipFill>
        <p:spPr>
          <a:xfrm>
            <a:off x="311700" y="4318875"/>
            <a:ext cx="1129109" cy="694850"/>
          </a:xfrm>
          <a:prstGeom prst="rect">
            <a:avLst/>
          </a:prstGeom>
          <a:noFill/>
          <a:ln>
            <a:noFill/>
          </a:ln>
        </p:spPr>
      </p:pic>
      <p:pic>
        <p:nvPicPr>
          <p:cNvPr id="123" name="Google Shape;123;p20">
            <a:hlinkClick action="ppaction://hlinksldjump" r:id="rId8"/>
          </p:cNvPr>
          <p:cNvPicPr preferRelativeResize="0"/>
          <p:nvPr/>
        </p:nvPicPr>
        <p:blipFill>
          <a:blip r:embed="rId9">
            <a:alphaModFix/>
          </a:blip>
          <a:stretch>
            <a:fillRect/>
          </a:stretch>
        </p:blipFill>
        <p:spPr>
          <a:xfrm>
            <a:off x="8680625" y="4703625"/>
            <a:ext cx="362749" cy="3627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9" name="Google Shape;129;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62500" lnSpcReduction="10000"/>
          </a:bodyPr>
          <a:lstStyle/>
          <a:p>
            <a:pPr indent="0" lvl="0" marL="0" marR="600810" rtl="0" algn="l">
              <a:spcBef>
                <a:spcPts val="0"/>
              </a:spcBef>
              <a:spcAft>
                <a:spcPts val="0"/>
              </a:spcAft>
              <a:buNone/>
            </a:pPr>
            <a:r>
              <a:rPr b="1" lang="fr"/>
              <a:t>Signaux Web essentiel </a:t>
            </a:r>
            <a:r>
              <a:rPr lang="fr"/>
              <a:t> - Technique ++ </a:t>
            </a:r>
            <a:endParaRPr/>
          </a:p>
          <a:p>
            <a:pPr indent="0" lvl="0" marL="0" marR="600810" rtl="0" algn="l">
              <a:spcBef>
                <a:spcPts val="1200"/>
              </a:spcBef>
              <a:spcAft>
                <a:spcPts val="0"/>
              </a:spcAft>
              <a:buNone/>
            </a:pPr>
            <a:r>
              <a:rPr i="1" lang="fr" sz="1985">
                <a:solidFill>
                  <a:srgbClr val="4A86E8"/>
                </a:solidFill>
              </a:rPr>
              <a:t>Attention le SEO est complexe et nécessite une externalisation des compétences si on ne maîtrise pas certaines notions informatiques avancées</a:t>
            </a:r>
            <a:endParaRPr i="1" sz="1985">
              <a:solidFill>
                <a:srgbClr val="4A86E8"/>
              </a:solidFill>
            </a:endParaRPr>
          </a:p>
          <a:p>
            <a:pPr indent="-288131" lvl="1" marL="914400" rtl="0" algn="l">
              <a:spcBef>
                <a:spcPts val="1200"/>
              </a:spcBef>
              <a:spcAft>
                <a:spcPts val="0"/>
              </a:spcAft>
              <a:buSzPct val="100000"/>
              <a:buChar char="○"/>
            </a:pPr>
            <a:r>
              <a:rPr lang="fr" sz="1500"/>
              <a:t>Le HTTPS → les site en HTTP ne sont plus sécurisés et donc sont déclassés par Google</a:t>
            </a:r>
            <a:endParaRPr sz="1500"/>
          </a:p>
          <a:p>
            <a:pPr indent="-288131" lvl="1" marL="914400" rtl="0" algn="l">
              <a:spcBef>
                <a:spcPts val="0"/>
              </a:spcBef>
              <a:spcAft>
                <a:spcPts val="0"/>
              </a:spcAft>
              <a:buSzPct val="100000"/>
              <a:buChar char="○"/>
            </a:pPr>
            <a:r>
              <a:rPr lang="fr" sz="1500" u="sng">
                <a:solidFill>
                  <a:schemeClr val="hlink"/>
                </a:solidFill>
                <a:hlinkClick r:id="rId3"/>
              </a:rPr>
              <a:t>Le fichier robot.txt</a:t>
            </a:r>
            <a:r>
              <a:rPr lang="fr" sz="1500"/>
              <a:t> → ajouter dans les codes source du site </a:t>
            </a:r>
            <a:endParaRPr sz="1500"/>
          </a:p>
          <a:p>
            <a:pPr indent="-288131" lvl="1" marL="914400" rtl="0" algn="l">
              <a:spcBef>
                <a:spcPts val="0"/>
              </a:spcBef>
              <a:spcAft>
                <a:spcPts val="0"/>
              </a:spcAft>
              <a:buSzPct val="100000"/>
              <a:buChar char="○"/>
            </a:pPr>
            <a:r>
              <a:rPr lang="fr" sz="1500"/>
              <a:t>Les erreurs d’exploitation → page 404 → pénalisée par google</a:t>
            </a:r>
            <a:endParaRPr sz="1500"/>
          </a:p>
          <a:p>
            <a:pPr indent="-288131" lvl="1" marL="914400" rtl="0" algn="l">
              <a:spcBef>
                <a:spcPts val="0"/>
              </a:spcBef>
              <a:spcAft>
                <a:spcPts val="0"/>
              </a:spcAft>
              <a:buSzPct val="100000"/>
              <a:buChar char="○"/>
            </a:pPr>
            <a:r>
              <a:rPr lang="fr" sz="1500"/>
              <a:t>L’architecture du site</a:t>
            </a:r>
            <a:endParaRPr sz="1500"/>
          </a:p>
          <a:p>
            <a:pPr indent="-288131" lvl="1" marL="914400" rtl="0" algn="l">
              <a:spcBef>
                <a:spcPts val="0"/>
              </a:spcBef>
              <a:spcAft>
                <a:spcPts val="0"/>
              </a:spcAft>
              <a:buSzPct val="100000"/>
              <a:buChar char="○"/>
            </a:pPr>
            <a:r>
              <a:rPr lang="fr" sz="1500"/>
              <a:t>L’écriture des URLs</a:t>
            </a:r>
            <a:endParaRPr sz="1500"/>
          </a:p>
          <a:p>
            <a:pPr indent="-288131" lvl="1" marL="914400" marR="1950811" rtl="0" algn="l">
              <a:spcBef>
                <a:spcPts val="0"/>
              </a:spcBef>
              <a:spcAft>
                <a:spcPts val="0"/>
              </a:spcAft>
              <a:buSzPct val="100000"/>
              <a:buChar char="○"/>
            </a:pPr>
            <a:r>
              <a:rPr lang="fr" sz="1500"/>
              <a:t>I</a:t>
            </a:r>
            <a:r>
              <a:rPr lang="fr" sz="1500" u="sng">
                <a:solidFill>
                  <a:schemeClr val="accent5"/>
                </a:solidFill>
                <a:hlinkClick r:id="rId4">
                  <a:extLst>
                    <a:ext uri="{A12FA001-AC4F-418D-AE19-62706E023703}">
                      <ahyp:hlinkClr val="tx"/>
                    </a:ext>
                  </a:extLst>
                </a:hlinkClick>
              </a:rPr>
              <a:t>ndexation des pages</a:t>
            </a:r>
            <a:r>
              <a:rPr lang="fr" sz="1500"/>
              <a:t> → vérifier que les pages soient bien indexées, attention au duplicate content </a:t>
            </a:r>
            <a:endParaRPr sz="1500"/>
          </a:p>
          <a:p>
            <a:pPr indent="-288131" lvl="1" marL="914400" marR="1950811" rtl="0" algn="l">
              <a:spcBef>
                <a:spcPts val="0"/>
              </a:spcBef>
              <a:spcAft>
                <a:spcPts val="0"/>
              </a:spcAft>
              <a:buSzPct val="100000"/>
              <a:buChar char="○"/>
            </a:pPr>
            <a:r>
              <a:rPr lang="fr" sz="1500"/>
              <a:t>Bien paramétrer certaines balises technique ++ : </a:t>
            </a:r>
            <a:endParaRPr sz="1500"/>
          </a:p>
          <a:p>
            <a:pPr indent="-288131" lvl="2" marL="1371600" marR="1950811" rtl="0" algn="l">
              <a:spcBef>
                <a:spcPts val="0"/>
              </a:spcBef>
              <a:spcAft>
                <a:spcPts val="0"/>
              </a:spcAft>
              <a:buSzPct val="100000"/>
              <a:buChar char="■"/>
            </a:pPr>
            <a:r>
              <a:rPr lang="fr" sz="1500"/>
              <a:t>Balises Open Graph Protocol (partage RS)</a:t>
            </a:r>
            <a:endParaRPr sz="1500"/>
          </a:p>
          <a:p>
            <a:pPr indent="-288131" lvl="2" marL="1371600" marR="1950811" rtl="0" algn="l">
              <a:spcBef>
                <a:spcPts val="0"/>
              </a:spcBef>
              <a:spcAft>
                <a:spcPts val="0"/>
              </a:spcAft>
              <a:buSzPct val="100000"/>
              <a:buChar char="■"/>
            </a:pPr>
            <a:r>
              <a:rPr lang="fr" sz="1500"/>
              <a:t>Balises Canonical (contenu dupliqué - e-commerce)</a:t>
            </a:r>
            <a:endParaRPr sz="1500"/>
          </a:p>
          <a:p>
            <a:pPr indent="-288131" lvl="2" marL="1371600" marR="1950811" rtl="0" algn="l">
              <a:spcBef>
                <a:spcPts val="0"/>
              </a:spcBef>
              <a:spcAft>
                <a:spcPts val="0"/>
              </a:spcAft>
              <a:buSzPct val="100000"/>
              <a:buChar char="■"/>
            </a:pPr>
            <a:r>
              <a:rPr lang="fr" sz="1500"/>
              <a:t>Balises Rich snippets ( fil d’ariane, note, extrait site)</a:t>
            </a:r>
            <a:endParaRPr sz="1500"/>
          </a:p>
          <a:p>
            <a:pPr indent="-288131" lvl="1" marL="914400" marR="1950811" rtl="0" algn="l">
              <a:spcBef>
                <a:spcPts val="0"/>
              </a:spcBef>
              <a:spcAft>
                <a:spcPts val="0"/>
              </a:spcAft>
              <a:buSzPct val="100000"/>
              <a:buChar char="○"/>
            </a:pPr>
            <a:r>
              <a:t/>
            </a:r>
            <a:endParaRPr sz="1500"/>
          </a:p>
          <a:p>
            <a:pPr indent="0" lvl="0" marL="0" rtl="0" algn="l">
              <a:spcBef>
                <a:spcPts val="1200"/>
              </a:spcBef>
              <a:spcAft>
                <a:spcPts val="0"/>
              </a:spcAft>
              <a:buNone/>
            </a:pPr>
            <a:r>
              <a:rPr lang="fr"/>
              <a:t>DESINDEXER </a:t>
            </a:r>
            <a:r>
              <a:rPr lang="fr" u="sng">
                <a:solidFill>
                  <a:schemeClr val="hlink"/>
                </a:solidFill>
                <a:hlinkClick r:id="rId5"/>
              </a:rPr>
              <a:t>https://search.google.com/search-console/removals</a:t>
            </a:r>
            <a:endParaRPr/>
          </a:p>
          <a:p>
            <a:pPr indent="0" lvl="0" marL="0" rtl="0" algn="l">
              <a:spcBef>
                <a:spcPts val="1200"/>
              </a:spcBef>
              <a:spcAft>
                <a:spcPts val="1200"/>
              </a:spcAft>
              <a:buNone/>
            </a:pPr>
            <a:r>
              <a:t/>
            </a:r>
            <a:endParaRPr/>
          </a:p>
        </p:txBody>
      </p:sp>
      <p:sp>
        <p:nvSpPr>
          <p:cNvPr id="130" name="Google Shape;130;p21"/>
          <p:cNvSpPr txBox="1"/>
          <p:nvPr>
            <p:ph type="title"/>
          </p:nvPr>
        </p:nvSpPr>
        <p:spPr>
          <a:xfrm>
            <a:off x="311700" y="445025"/>
            <a:ext cx="8520600" cy="572700"/>
          </a:xfrm>
          <a:prstGeom prst="rect">
            <a:avLst/>
          </a:prstGeom>
          <a:solidFill>
            <a:schemeClr val="accent1"/>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chemeClr val="lt1"/>
                </a:solidFill>
              </a:rPr>
              <a:t>SEO ou Référencement naturel</a:t>
            </a:r>
            <a:endParaRPr>
              <a:solidFill>
                <a:schemeClr val="lt1"/>
              </a:solidFill>
            </a:endParaRPr>
          </a:p>
        </p:txBody>
      </p:sp>
      <p:pic>
        <p:nvPicPr>
          <p:cNvPr id="131" name="Google Shape;131;p21">
            <a:hlinkClick r:id="rId6"/>
          </p:cNvPr>
          <p:cNvPicPr preferRelativeResize="0"/>
          <p:nvPr/>
        </p:nvPicPr>
        <p:blipFill>
          <a:blip r:embed="rId7">
            <a:alphaModFix/>
          </a:blip>
          <a:stretch>
            <a:fillRect/>
          </a:stretch>
        </p:blipFill>
        <p:spPr>
          <a:xfrm>
            <a:off x="8164724" y="1017724"/>
            <a:ext cx="632875" cy="632900"/>
          </a:xfrm>
          <a:prstGeom prst="rect">
            <a:avLst/>
          </a:prstGeom>
          <a:noFill/>
          <a:ln>
            <a:noFill/>
          </a:ln>
        </p:spPr>
      </p:pic>
      <p:pic>
        <p:nvPicPr>
          <p:cNvPr id="132" name="Google Shape;132;p21">
            <a:hlinkClick r:id="rId8"/>
          </p:cNvPr>
          <p:cNvPicPr preferRelativeResize="0"/>
          <p:nvPr/>
        </p:nvPicPr>
        <p:blipFill>
          <a:blip r:embed="rId9">
            <a:alphaModFix/>
          </a:blip>
          <a:stretch>
            <a:fillRect/>
          </a:stretch>
        </p:blipFill>
        <p:spPr>
          <a:xfrm>
            <a:off x="6844950" y="3371696"/>
            <a:ext cx="1952650" cy="1201654"/>
          </a:xfrm>
          <a:prstGeom prst="rect">
            <a:avLst/>
          </a:prstGeom>
          <a:noFill/>
          <a:ln>
            <a:noFill/>
          </a:ln>
        </p:spPr>
      </p:pic>
      <p:pic>
        <p:nvPicPr>
          <p:cNvPr id="133" name="Google Shape;133;p21"/>
          <p:cNvPicPr preferRelativeResize="0"/>
          <p:nvPr/>
        </p:nvPicPr>
        <p:blipFill>
          <a:blip r:embed="rId10">
            <a:alphaModFix/>
          </a:blip>
          <a:stretch>
            <a:fillRect/>
          </a:stretch>
        </p:blipFill>
        <p:spPr>
          <a:xfrm>
            <a:off x="7024924" y="2798999"/>
            <a:ext cx="1683055" cy="572700"/>
          </a:xfrm>
          <a:prstGeom prst="rect">
            <a:avLst/>
          </a:prstGeom>
          <a:noFill/>
          <a:ln>
            <a:noFill/>
          </a:ln>
        </p:spPr>
      </p:pic>
      <p:pic>
        <p:nvPicPr>
          <p:cNvPr id="134" name="Google Shape;134;p21">
            <a:hlinkClick action="ppaction://hlinksldjump" r:id="rId11"/>
          </p:cNvPr>
          <p:cNvPicPr preferRelativeResize="0"/>
          <p:nvPr/>
        </p:nvPicPr>
        <p:blipFill>
          <a:blip r:embed="rId12">
            <a:alphaModFix/>
          </a:blip>
          <a:stretch>
            <a:fillRect/>
          </a:stretch>
        </p:blipFill>
        <p:spPr>
          <a:xfrm>
            <a:off x="8680625" y="4703625"/>
            <a:ext cx="362749" cy="3627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