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nomadclick.com/blog/recherche-de-mots-cles-google-ads/#53_Troisiemement_utilisez_SEMrush_pour_analyser_les_mots-cles_de_vos_concurrents" TargetMode="Externa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blog.rtbhouse.com/vision-of-retargeting-without-3rd-party-cookies-martech-trends" TargetMode="External"/><Relationship Id="rId3" Type="http://schemas.openxmlformats.org/officeDocument/2006/relationships/hyperlink" Target="https://evolving-digital.com/resources/end-of-retargeting-ads/" TargetMode="External"/><Relationship Id="rId4" Type="http://schemas.openxmlformats.org/officeDocument/2006/relationships/hyperlink" Target="https://blog.chromium.org/2020/01/building-more-private-web-path-towards.html" TargetMode="Externa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13301ac5506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13301ac5506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fr" u="sng">
                <a:solidFill>
                  <a:schemeClr val="hlink"/>
                </a:solidFill>
                <a:hlinkClick r:id="rId2"/>
              </a:rPr>
              <a:t>https://nomadclick.com/blog/recherche-de-mots-cles-google-ads/#53_Troisiemement_utilisez_SEMrush_pour_analyser_les_mots-cles_de_vos_concurrents</a:t>
            </a:r>
            <a:endParaRPr/>
          </a:p>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13301ac5506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13301ac5506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13301ac5506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13301ac5506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13301ac5506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13301ac5506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fr"/>
              <a:t>3D party issues : </a:t>
            </a:r>
            <a:br>
              <a:rPr lang="fr"/>
            </a:br>
            <a:r>
              <a:rPr lang="fr" u="sng">
                <a:solidFill>
                  <a:schemeClr val="hlink"/>
                </a:solidFill>
                <a:hlinkClick r:id="rId2"/>
              </a:rPr>
              <a:t>https://blog.rtbhouse.com/vision-of-retargeting-without-3rd-party-cookies-martech-trends</a:t>
            </a:r>
            <a:br>
              <a:rPr lang="fr"/>
            </a:br>
            <a:r>
              <a:rPr lang="fr" u="sng">
                <a:solidFill>
                  <a:schemeClr val="hlink"/>
                </a:solidFill>
                <a:hlinkClick r:id="rId3"/>
              </a:rPr>
              <a:t>https://evolving-digital.com/resources/end-of-retargeting-ads/</a:t>
            </a:r>
            <a:endParaRPr/>
          </a:p>
          <a:p>
            <a:pPr indent="0" lvl="0" marL="0" rtl="0" algn="l">
              <a:spcBef>
                <a:spcPts val="0"/>
              </a:spcBef>
              <a:spcAft>
                <a:spcPts val="0"/>
              </a:spcAft>
              <a:buNone/>
            </a:pPr>
            <a:r>
              <a:rPr lang="fr" sz="1200">
                <a:solidFill>
                  <a:srgbClr val="481665"/>
                </a:solidFill>
                <a:highlight>
                  <a:srgbClr val="FFFFFF"/>
                </a:highlight>
                <a:uFill>
                  <a:noFill/>
                </a:uFill>
                <a:hlinkClick r:id="rId4">
                  <a:extLst>
                    <a:ext uri="{A12FA001-AC4F-418D-AE19-62706E023703}">
                      <ahyp:hlinkClr val="tx"/>
                    </a:ext>
                  </a:extLst>
                </a:hlinkClick>
              </a:rPr>
              <a:t>Google’s article</a:t>
            </a:r>
            <a:r>
              <a:rPr lang="fr" sz="1200">
                <a:solidFill>
                  <a:srgbClr val="153243"/>
                </a:solidFill>
                <a:highlight>
                  <a:srgbClr val="FFFFFF"/>
                </a:highlight>
              </a:rPr>
              <a:t> on the subject “..we announce a new initiative (known as Privacy Sandbox) to develop a set of open standards to fundamentally enhance privacy on the web. Our goal for this open source initiative is to make the web more private and secure for users, while also supporting publishers.”</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13301ac5506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13301ac5506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3301ac5506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3301ac5506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3301ac5506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3301ac5506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13301ac550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13301ac550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13301ac5506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13301ac5506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13301ac5506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13301ac5506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13301ac5506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13301ac5506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13301ac5506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13301ac5506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13301ac5506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13301ac5506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13301ac5506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13301ac5506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13301ac5506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13301ac5506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f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www.redacteur.com/blog/outils-trouver-mots-cles-concurrents/" TargetMode="External"/><Relationship Id="rId4" Type="http://schemas.openxmlformats.org/officeDocument/2006/relationships/hyperlink" Target="https://www.redacteur.com/blog/outils-trouver-mots-cles-concurrents/" TargetMode="External"/><Relationship Id="rId5" Type="http://schemas.openxmlformats.org/officeDocument/2006/relationships/hyperlink" Target="https://nomadclick.com/blog/recherche-de-mots-cles-google-ads/#53_Troisiemement_utilisez_SEMrush_pour_analyser_les_mots-cles_de_vos_concurrent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ads.google.com/intl/fr_fr/home/resources/annonce-reciblee/"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https://www.cybercite.f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2.deloitte.com/fr/fr/pages/home.html" TargetMode="External"/><Relationship Id="rId4" Type="http://schemas.openxmlformats.org/officeDocument/2006/relationships/hyperlink" Target="https://fr.statista.com/" TargetMode="External"/><Relationship Id="rId9" Type="http://schemas.openxmlformats.org/officeDocument/2006/relationships/hyperlink" Target="https://fr.semrush.com/blog/7-observations-cles-concurrents-30-minutes/" TargetMode="External"/><Relationship Id="rId5" Type="http://schemas.openxmlformats.org/officeDocument/2006/relationships/hyperlink" Target="https://www.pwc.fr/" TargetMode="External"/><Relationship Id="rId6" Type="http://schemas.openxmlformats.org/officeDocument/2006/relationships/hyperlink" Target="https://trends.google.fr/trends/?geo=FR" TargetMode="External"/><Relationship Id="rId7" Type="http://schemas.openxmlformats.org/officeDocument/2006/relationships/hyperlink" Target="https://fr.semrush.com/blog/7-observations-cles-concurrents-30-minutes/" TargetMode="External"/><Relationship Id="rId8" Type="http://schemas.openxmlformats.org/officeDocument/2006/relationships/hyperlink" Target="https://fr.semrush.com/blog/7-observations-cles-concurrents-30-minute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www.lunaweb.fr/blog/ateliers-persona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blogdumoderateur.com/guide-comment-creer-landing-pag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docs.google.com/spreadsheets/d/1pUTiqMeLj7JKCXwOpimCSEr2AJEhAnaCUq3VtWoYMVA/edit?usp=sharing" TargetMode="External"/><Relationship Id="rId4" Type="http://schemas.openxmlformats.org/officeDocument/2006/relationships/hyperlink" Target="https://www.semrush.com/lp/keyword-magic-tool-11/fr/"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fr"/>
              <a:t>ATELIER</a:t>
            </a:r>
            <a:br>
              <a:rPr lang="fr"/>
            </a:br>
            <a:r>
              <a:rPr lang="fr"/>
              <a:t>SEA</a:t>
            </a:r>
            <a:endParaRPr/>
          </a:p>
        </p:txBody>
      </p:sp>
      <p:sp>
        <p:nvSpPr>
          <p:cNvPr id="55" name="Google Shape;55;p13"/>
          <p:cNvSpPr txBox="1"/>
          <p:nvPr/>
        </p:nvSpPr>
        <p:spPr>
          <a:xfrm>
            <a:off x="329808" y="1629525"/>
            <a:ext cx="8520600" cy="2052600"/>
          </a:xfrm>
          <a:prstGeom prst="rect">
            <a:avLst/>
          </a:prstGeom>
          <a:noFill/>
          <a:ln>
            <a:noFill/>
          </a:ln>
        </p:spPr>
        <p:txBody>
          <a:bodyPr anchorCtr="0" anchor="b" bIns="91425" lIns="91425" spcFirstLastPara="1" rIns="91425" wrap="square" tIns="91425">
            <a:normAutofit/>
          </a:bodyPr>
          <a:lstStyle/>
          <a:p>
            <a:pPr indent="0" lvl="0" marL="0" rtl="0" algn="ctr">
              <a:spcBef>
                <a:spcPts val="0"/>
              </a:spcBef>
              <a:spcAft>
                <a:spcPts val="0"/>
              </a:spcAft>
              <a:buNone/>
            </a:pPr>
            <a:r>
              <a:rPr lang="fr" sz="2000">
                <a:solidFill>
                  <a:srgbClr val="0000FF"/>
                </a:solidFill>
              </a:rPr>
              <a:t>ECOBIZ</a:t>
            </a:r>
            <a:endParaRPr sz="2000">
              <a:solidFill>
                <a:srgbClr val="0000FF"/>
              </a:solidFill>
            </a:endParaRPr>
          </a:p>
          <a:p>
            <a:pPr indent="0" lvl="0" marL="0" rtl="0" algn="ctr">
              <a:spcBef>
                <a:spcPts val="0"/>
              </a:spcBef>
              <a:spcAft>
                <a:spcPts val="0"/>
              </a:spcAft>
              <a:buNone/>
            </a:pPr>
            <a:r>
              <a:rPr i="1" lang="fr" sz="2000">
                <a:solidFill>
                  <a:srgbClr val="1155CC"/>
                </a:solidFill>
              </a:rPr>
              <a:t>Groupe Communication </a:t>
            </a:r>
            <a:endParaRPr i="1" sz="2000">
              <a:solidFill>
                <a:srgbClr val="1155CC"/>
              </a:solidFill>
            </a:endParaRPr>
          </a:p>
        </p:txBody>
      </p:sp>
      <p:sp>
        <p:nvSpPr>
          <p:cNvPr id="56" name="Google Shape;56;p13"/>
          <p:cNvSpPr txBox="1"/>
          <p:nvPr/>
        </p:nvSpPr>
        <p:spPr>
          <a:xfrm>
            <a:off x="5386300" y="4693450"/>
            <a:ext cx="43935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fr"/>
              <a:t>proposé par Sébastien et Sandrine</a:t>
            </a:r>
            <a:endParaRPr/>
          </a:p>
        </p:txBody>
      </p:sp>
      <p:sp>
        <p:nvSpPr>
          <p:cNvPr id="57" name="Google Shape;57;p13"/>
          <p:cNvSpPr txBox="1"/>
          <p:nvPr/>
        </p:nvSpPr>
        <p:spPr>
          <a:xfrm>
            <a:off x="-1180000" y="4743300"/>
            <a:ext cx="43935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fr"/>
              <a:t>Mardi 14 juin 2022</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2"/>
          <p:cNvSpPr txBox="1"/>
          <p:nvPr>
            <p:ph type="title"/>
          </p:nvPr>
        </p:nvSpPr>
        <p:spPr>
          <a:xfrm>
            <a:off x="311700" y="445025"/>
            <a:ext cx="8520600" cy="572700"/>
          </a:xfrm>
          <a:prstGeom prst="rect">
            <a:avLst/>
          </a:prstGeom>
          <a:solidFill>
            <a:schemeClr val="accent1"/>
          </a:solidFill>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lang="fr" sz="3000">
                <a:solidFill>
                  <a:schemeClr val="lt1"/>
                </a:solidFill>
                <a:highlight>
                  <a:schemeClr val="accent1"/>
                </a:highlight>
              </a:rPr>
              <a:t>SOYONS POèTES (toujours)</a:t>
            </a:r>
            <a:endParaRPr b="1" sz="3000">
              <a:solidFill>
                <a:schemeClr val="lt1"/>
              </a:solidFill>
              <a:highlight>
                <a:schemeClr val="accent1"/>
              </a:highlight>
            </a:endParaRPr>
          </a:p>
        </p:txBody>
      </p:sp>
      <p:sp>
        <p:nvSpPr>
          <p:cNvPr id="111" name="Google Shape;111;p22"/>
          <p:cNvSpPr txBox="1"/>
          <p:nvPr>
            <p:ph idx="1" type="body"/>
          </p:nvPr>
        </p:nvSpPr>
        <p:spPr>
          <a:xfrm>
            <a:off x="311700" y="1152475"/>
            <a:ext cx="8520600" cy="3633600"/>
          </a:xfrm>
          <a:prstGeom prst="rect">
            <a:avLst/>
          </a:prstGeom>
        </p:spPr>
        <p:txBody>
          <a:bodyPr anchorCtr="0" anchor="t" bIns="91425" lIns="91425" spcFirstLastPara="1" rIns="91425" wrap="square" tIns="91425">
            <a:normAutofit fontScale="85000" lnSpcReduction="20000"/>
          </a:bodyPr>
          <a:lstStyle/>
          <a:p>
            <a:pPr indent="-339248" lvl="0" marL="914400" rtl="0" algn="l">
              <a:spcBef>
                <a:spcPts val="4200"/>
              </a:spcBef>
              <a:spcAft>
                <a:spcPts val="0"/>
              </a:spcAft>
              <a:buClr>
                <a:schemeClr val="dk1"/>
              </a:buClr>
              <a:buSzPct val="82914"/>
              <a:buChar char="●"/>
            </a:pPr>
            <a:r>
              <a:rPr b="1" lang="fr" sz="2472">
                <a:solidFill>
                  <a:schemeClr val="dk1"/>
                </a:solidFill>
                <a:highlight>
                  <a:srgbClr val="FFFFFF"/>
                </a:highlight>
              </a:rPr>
              <a:t>Google ads permet d’utiliser les mots clés des concurrents : pourquoi se gêner ?</a:t>
            </a:r>
            <a:endParaRPr b="1" sz="2472">
              <a:solidFill>
                <a:schemeClr val="dk1"/>
              </a:solidFill>
              <a:highlight>
                <a:srgbClr val="FFFFFF"/>
              </a:highlight>
            </a:endParaRPr>
          </a:p>
          <a:p>
            <a:pPr indent="-362049" lvl="1" marL="1371600" rtl="0" algn="l">
              <a:spcBef>
                <a:spcPts val="0"/>
              </a:spcBef>
              <a:spcAft>
                <a:spcPts val="0"/>
              </a:spcAft>
              <a:buClr>
                <a:schemeClr val="dk1"/>
              </a:buClr>
              <a:buSzPct val="100000"/>
              <a:buChar char="○"/>
            </a:pPr>
            <a:r>
              <a:rPr lang="fr" sz="2472">
                <a:solidFill>
                  <a:schemeClr val="dk1"/>
                </a:solidFill>
                <a:highlight>
                  <a:srgbClr val="FFFFFF"/>
                </a:highlight>
              </a:rPr>
              <a:t>mais attention pas les noms de marques hein</a:t>
            </a:r>
            <a:endParaRPr sz="2472">
              <a:solidFill>
                <a:schemeClr val="dk1"/>
              </a:solidFill>
              <a:highlight>
                <a:srgbClr val="FFFFFF"/>
              </a:highlight>
            </a:endParaRPr>
          </a:p>
          <a:p>
            <a:pPr indent="-362049" lvl="1" marL="1371600" rtl="0" algn="l">
              <a:spcBef>
                <a:spcPts val="0"/>
              </a:spcBef>
              <a:spcAft>
                <a:spcPts val="0"/>
              </a:spcAft>
              <a:buClr>
                <a:schemeClr val="dk1"/>
              </a:buClr>
              <a:buSzPct val="100000"/>
              <a:buChar char="○"/>
            </a:pPr>
            <a:r>
              <a:rPr lang="fr" sz="2472">
                <a:solidFill>
                  <a:schemeClr val="dk1"/>
                </a:solidFill>
                <a:highlight>
                  <a:srgbClr val="FFFFFF"/>
                </a:highlight>
              </a:rPr>
              <a:t>et attention, forcément, ça va </a:t>
            </a:r>
            <a:r>
              <a:rPr lang="fr" sz="2472">
                <a:solidFill>
                  <a:schemeClr val="dk1"/>
                </a:solidFill>
                <a:highlight>
                  <a:srgbClr val="FFFFFF"/>
                </a:highlight>
              </a:rPr>
              <a:t>coûter</a:t>
            </a:r>
            <a:r>
              <a:rPr lang="fr" sz="2472">
                <a:solidFill>
                  <a:schemeClr val="dk1"/>
                </a:solidFill>
                <a:highlight>
                  <a:srgbClr val="FFFFFF"/>
                </a:highlight>
              </a:rPr>
              <a:t> plus cher</a:t>
            </a:r>
            <a:br>
              <a:rPr lang="fr" sz="2472">
                <a:solidFill>
                  <a:schemeClr val="dk1"/>
                </a:solidFill>
                <a:highlight>
                  <a:srgbClr val="FFFFFF"/>
                </a:highlight>
              </a:rPr>
            </a:br>
            <a:endParaRPr sz="2472">
              <a:solidFill>
                <a:schemeClr val="dk1"/>
              </a:solidFill>
              <a:highlight>
                <a:srgbClr val="FFFFFF"/>
              </a:highlight>
            </a:endParaRPr>
          </a:p>
          <a:p>
            <a:pPr indent="-362049" lvl="0" marL="914400" rtl="0" algn="l">
              <a:spcBef>
                <a:spcPts val="0"/>
              </a:spcBef>
              <a:spcAft>
                <a:spcPts val="0"/>
              </a:spcAft>
              <a:buClr>
                <a:schemeClr val="dk1"/>
              </a:buClr>
              <a:buSzPct val="100000"/>
              <a:buChar char="●"/>
            </a:pPr>
            <a:r>
              <a:rPr lang="fr" sz="2472">
                <a:solidFill>
                  <a:schemeClr val="dk1"/>
                </a:solidFill>
                <a:highlight>
                  <a:srgbClr val="FFFFFF"/>
                </a:highlight>
              </a:rPr>
              <a:t>Rappel utile, les mots-clefs des concurrents, ça peut être </a:t>
            </a:r>
            <a:r>
              <a:rPr lang="fr" sz="2472">
                <a:solidFill>
                  <a:schemeClr val="dk1"/>
                </a:solidFill>
                <a:highlight>
                  <a:srgbClr val="FFFFFF"/>
                </a:highlight>
                <a:uFill>
                  <a:noFill/>
                </a:uFill>
                <a:hlinkClick r:id="rId3">
                  <a:extLst>
                    <a:ext uri="{A12FA001-AC4F-418D-AE19-62706E023703}">
                      <ahyp:hlinkClr val="tx"/>
                    </a:ext>
                  </a:extLst>
                </a:hlinkClick>
              </a:rPr>
              <a:t>utile aussi pour le SEO</a:t>
            </a:r>
            <a:br>
              <a:rPr lang="fr" sz="2472">
                <a:solidFill>
                  <a:schemeClr val="dk1"/>
                </a:solidFill>
                <a:highlight>
                  <a:srgbClr val="FFFFFF"/>
                </a:highlight>
              </a:rPr>
            </a:br>
            <a:endParaRPr sz="2472">
              <a:solidFill>
                <a:schemeClr val="dk1"/>
              </a:solidFill>
              <a:highlight>
                <a:srgbClr val="FFFFFF"/>
              </a:highlight>
            </a:endParaRPr>
          </a:p>
          <a:p>
            <a:pPr indent="-362049" lvl="0" marL="914400" rtl="0" algn="l">
              <a:spcBef>
                <a:spcPts val="0"/>
              </a:spcBef>
              <a:spcAft>
                <a:spcPts val="0"/>
              </a:spcAft>
              <a:buClr>
                <a:schemeClr val="dk1"/>
              </a:buClr>
              <a:buSzPct val="100000"/>
              <a:buChar char="●"/>
            </a:pPr>
            <a:r>
              <a:rPr lang="fr" sz="2472" u="sng">
                <a:solidFill>
                  <a:schemeClr val="hlink"/>
                </a:solidFill>
                <a:highlight>
                  <a:srgbClr val="FFFFFF"/>
                </a:highlight>
                <a:hlinkClick r:id="rId4"/>
              </a:rPr>
              <a:t>Liste outils 1</a:t>
            </a:r>
            <a:r>
              <a:rPr lang="fr" sz="2472">
                <a:solidFill>
                  <a:schemeClr val="dk1"/>
                </a:solidFill>
                <a:highlight>
                  <a:srgbClr val="FFFFFF"/>
                </a:highlight>
              </a:rPr>
              <a:t> / </a:t>
            </a:r>
            <a:r>
              <a:rPr lang="fr" sz="2472" u="sng">
                <a:solidFill>
                  <a:schemeClr val="hlink"/>
                </a:solidFill>
                <a:highlight>
                  <a:srgbClr val="FFFFFF"/>
                </a:highlight>
                <a:hlinkClick r:id="rId5"/>
              </a:rPr>
              <a:t>liste outils 2</a:t>
            </a:r>
            <a:endParaRPr sz="2472">
              <a:solidFill>
                <a:schemeClr val="dk1"/>
              </a:solidFill>
              <a:highlight>
                <a:srgbClr val="FFFFFF"/>
              </a:highlight>
            </a:endParaRPr>
          </a:p>
          <a:p>
            <a:pPr indent="0" lvl="0" marL="1371600" rtl="0" algn="l">
              <a:spcBef>
                <a:spcPts val="3400"/>
              </a:spcBef>
              <a:spcAft>
                <a:spcPts val="1200"/>
              </a:spcAft>
              <a:buNone/>
            </a:pPr>
            <a:r>
              <a:t/>
            </a:r>
            <a:endParaRPr sz="2000">
              <a:solidFill>
                <a:schemeClr val="dk1"/>
              </a:solidFill>
              <a:highlight>
                <a:srgbClr val="FFFFFF"/>
              </a:highlight>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title"/>
          </p:nvPr>
        </p:nvSpPr>
        <p:spPr>
          <a:xfrm>
            <a:off x="311700" y="445025"/>
            <a:ext cx="8520600" cy="572700"/>
          </a:xfrm>
          <a:prstGeom prst="rect">
            <a:avLst/>
          </a:prstGeom>
          <a:solidFill>
            <a:schemeClr val="accent1"/>
          </a:solidFill>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lang="fr" sz="3000">
                <a:solidFill>
                  <a:schemeClr val="lt1"/>
                </a:solidFill>
                <a:highlight>
                  <a:schemeClr val="accent1"/>
                </a:highlight>
              </a:rPr>
              <a:t>SOYONS ATTRACTIFS</a:t>
            </a:r>
            <a:endParaRPr b="1" sz="3000">
              <a:solidFill>
                <a:schemeClr val="lt1"/>
              </a:solidFill>
              <a:highlight>
                <a:schemeClr val="accent1"/>
              </a:highlight>
            </a:endParaRPr>
          </a:p>
        </p:txBody>
      </p:sp>
      <p:sp>
        <p:nvSpPr>
          <p:cNvPr id="117" name="Google Shape;117;p23"/>
          <p:cNvSpPr txBox="1"/>
          <p:nvPr>
            <p:ph idx="1" type="body"/>
          </p:nvPr>
        </p:nvSpPr>
        <p:spPr>
          <a:xfrm>
            <a:off x="311700" y="1152475"/>
            <a:ext cx="8520600" cy="3633600"/>
          </a:xfrm>
          <a:prstGeom prst="rect">
            <a:avLst/>
          </a:prstGeom>
        </p:spPr>
        <p:txBody>
          <a:bodyPr anchorCtr="0" anchor="t" bIns="91425" lIns="91425" spcFirstLastPara="1" rIns="91425" wrap="square" tIns="91425">
            <a:normAutofit lnSpcReduction="20000"/>
          </a:bodyPr>
          <a:lstStyle/>
          <a:p>
            <a:pPr indent="-355600" lvl="0" marL="457200" rtl="0" algn="l">
              <a:spcBef>
                <a:spcPts val="0"/>
              </a:spcBef>
              <a:spcAft>
                <a:spcPts val="0"/>
              </a:spcAft>
              <a:buClr>
                <a:schemeClr val="dk1"/>
              </a:buClr>
              <a:buSzPts val="2000"/>
              <a:buChar char="●"/>
            </a:pPr>
            <a:r>
              <a:rPr b="1" lang="fr" sz="2000">
                <a:solidFill>
                  <a:schemeClr val="dk1"/>
                </a:solidFill>
                <a:highlight>
                  <a:srgbClr val="FFFFFF"/>
                </a:highlight>
              </a:rPr>
              <a:t>Une bonne annonce publicitaire doit être, forcément, pertinente</a:t>
            </a:r>
            <a:br>
              <a:rPr b="1" lang="fr" sz="2000">
                <a:solidFill>
                  <a:schemeClr val="dk1"/>
                </a:solidFill>
                <a:highlight>
                  <a:srgbClr val="FFFFFF"/>
                </a:highlight>
              </a:rPr>
            </a:br>
            <a:endParaRPr b="1" sz="2000">
              <a:solidFill>
                <a:schemeClr val="dk1"/>
              </a:solidFill>
              <a:highlight>
                <a:srgbClr val="FFFFFF"/>
              </a:highlight>
            </a:endParaRPr>
          </a:p>
          <a:p>
            <a:pPr indent="-355600" lvl="0" marL="457200" rtl="0" algn="l">
              <a:spcBef>
                <a:spcPts val="0"/>
              </a:spcBef>
              <a:spcAft>
                <a:spcPts val="0"/>
              </a:spcAft>
              <a:buClr>
                <a:schemeClr val="dk1"/>
              </a:buClr>
              <a:buSzPts val="2000"/>
              <a:buChar char="●"/>
            </a:pPr>
            <a:r>
              <a:rPr b="1" lang="fr" sz="2000">
                <a:solidFill>
                  <a:schemeClr val="dk1"/>
                </a:solidFill>
                <a:highlight>
                  <a:srgbClr val="FFFFFF"/>
                </a:highlight>
              </a:rPr>
              <a:t>Mais (aussi et surtout ?) ATTRAYANTE</a:t>
            </a:r>
            <a:endParaRPr b="1" sz="2000">
              <a:solidFill>
                <a:schemeClr val="dk1"/>
              </a:solidFill>
              <a:highlight>
                <a:srgbClr val="FFFFFF"/>
              </a:highlight>
            </a:endParaRPr>
          </a:p>
          <a:p>
            <a:pPr indent="-355600" lvl="1" marL="1371600" rtl="0" algn="l">
              <a:spcBef>
                <a:spcPts val="0"/>
              </a:spcBef>
              <a:spcAft>
                <a:spcPts val="0"/>
              </a:spcAft>
              <a:buClr>
                <a:schemeClr val="dk1"/>
              </a:buClr>
              <a:buSzPts val="2000"/>
              <a:buChar char="○"/>
            </a:pPr>
            <a:r>
              <a:rPr lang="fr" sz="2000">
                <a:solidFill>
                  <a:schemeClr val="dk1"/>
                </a:solidFill>
                <a:highlight>
                  <a:srgbClr val="FFFFFF"/>
                </a:highlight>
              </a:rPr>
              <a:t>Titre qui percute</a:t>
            </a:r>
            <a:endParaRPr sz="2000">
              <a:solidFill>
                <a:schemeClr val="dk1"/>
              </a:solidFill>
              <a:highlight>
                <a:srgbClr val="FFFFFF"/>
              </a:highlight>
            </a:endParaRPr>
          </a:p>
          <a:p>
            <a:pPr indent="-355600" lvl="1" marL="1371600" rtl="0" algn="l">
              <a:spcBef>
                <a:spcPts val="0"/>
              </a:spcBef>
              <a:spcAft>
                <a:spcPts val="0"/>
              </a:spcAft>
              <a:buClr>
                <a:schemeClr val="dk1"/>
              </a:buClr>
              <a:buSzPts val="2000"/>
              <a:buChar char="○"/>
            </a:pPr>
            <a:r>
              <a:rPr lang="fr" sz="2000">
                <a:solidFill>
                  <a:schemeClr val="dk1"/>
                </a:solidFill>
                <a:highlight>
                  <a:srgbClr val="FFFFFF"/>
                </a:highlight>
              </a:rPr>
              <a:t>LE mot clef-principal dans le titre</a:t>
            </a:r>
            <a:endParaRPr sz="2000">
              <a:solidFill>
                <a:schemeClr val="dk1"/>
              </a:solidFill>
              <a:highlight>
                <a:srgbClr val="FFFFFF"/>
              </a:highlight>
            </a:endParaRPr>
          </a:p>
          <a:p>
            <a:pPr indent="-355600" lvl="1" marL="1371600" rtl="0" algn="l">
              <a:spcBef>
                <a:spcPts val="0"/>
              </a:spcBef>
              <a:spcAft>
                <a:spcPts val="0"/>
              </a:spcAft>
              <a:buClr>
                <a:schemeClr val="dk1"/>
              </a:buClr>
              <a:buSzPts val="2000"/>
              <a:buChar char="○"/>
            </a:pPr>
            <a:r>
              <a:rPr lang="fr" sz="2000">
                <a:solidFill>
                  <a:schemeClr val="dk1"/>
                </a:solidFill>
                <a:highlight>
                  <a:srgbClr val="FFFFFF"/>
                </a:highlight>
              </a:rPr>
              <a:t>“jouer la promotion” si possible (incluant chiffres)</a:t>
            </a:r>
            <a:endParaRPr sz="2000">
              <a:solidFill>
                <a:schemeClr val="dk1"/>
              </a:solidFill>
              <a:highlight>
                <a:srgbClr val="FFFFFF"/>
              </a:highlight>
            </a:endParaRPr>
          </a:p>
          <a:p>
            <a:pPr indent="-355600" lvl="1" marL="1371600" rtl="0" algn="l">
              <a:spcBef>
                <a:spcPts val="0"/>
              </a:spcBef>
              <a:spcAft>
                <a:spcPts val="0"/>
              </a:spcAft>
              <a:buClr>
                <a:schemeClr val="dk1"/>
              </a:buClr>
              <a:buSzPts val="2000"/>
              <a:buChar char="○"/>
            </a:pPr>
            <a:r>
              <a:rPr lang="fr" sz="2000">
                <a:solidFill>
                  <a:schemeClr val="dk1"/>
                </a:solidFill>
                <a:highlight>
                  <a:srgbClr val="FFFFFF"/>
                </a:highlight>
              </a:rPr>
              <a:t>un CTA qui va bien</a:t>
            </a:r>
            <a:endParaRPr sz="2000">
              <a:solidFill>
                <a:schemeClr val="dk1"/>
              </a:solidFill>
              <a:highlight>
                <a:srgbClr val="FFFFFF"/>
              </a:highlight>
            </a:endParaRPr>
          </a:p>
          <a:p>
            <a:pPr indent="0" lvl="0" marL="1371600" rtl="0" algn="l">
              <a:spcBef>
                <a:spcPts val="1200"/>
              </a:spcBef>
              <a:spcAft>
                <a:spcPts val="0"/>
              </a:spcAft>
              <a:buNone/>
            </a:pPr>
            <a:r>
              <a:t/>
            </a:r>
            <a:endParaRPr sz="2000">
              <a:solidFill>
                <a:schemeClr val="dk1"/>
              </a:solidFill>
              <a:highlight>
                <a:srgbClr val="FFFFFF"/>
              </a:highlight>
            </a:endParaRPr>
          </a:p>
          <a:p>
            <a:pPr indent="-355600" lvl="0" marL="457200" marR="0" rtl="0" algn="l">
              <a:lnSpc>
                <a:spcPct val="115000"/>
              </a:lnSpc>
              <a:spcBef>
                <a:spcPts val="1200"/>
              </a:spcBef>
              <a:spcAft>
                <a:spcPts val="0"/>
              </a:spcAft>
              <a:buClr>
                <a:schemeClr val="dk1"/>
              </a:buClr>
              <a:buSzPts val="2000"/>
              <a:buChar char="●"/>
            </a:pPr>
            <a:r>
              <a:rPr i="1" lang="fr" sz="2000">
                <a:solidFill>
                  <a:schemeClr val="dk1"/>
                </a:solidFill>
                <a:highlight>
                  <a:srgbClr val="FFFFFF"/>
                </a:highlight>
              </a:rPr>
              <a:t>Là encore, s’inspirer des autres n’est pas interdit</a:t>
            </a:r>
            <a:endParaRPr i="1" sz="2000">
              <a:solidFill>
                <a:schemeClr val="dk1"/>
              </a:solidFill>
              <a:highlight>
                <a:srgbClr val="FFFFFF"/>
              </a:highlight>
            </a:endParaRPr>
          </a:p>
          <a:p>
            <a:pPr indent="0" lvl="0" marL="1371600" rtl="0" algn="l">
              <a:spcBef>
                <a:spcPts val="1200"/>
              </a:spcBef>
              <a:spcAft>
                <a:spcPts val="1200"/>
              </a:spcAft>
              <a:buNone/>
            </a:pPr>
            <a:r>
              <a:t/>
            </a:r>
            <a:endParaRPr sz="2000">
              <a:solidFill>
                <a:schemeClr val="dk1"/>
              </a:solidFill>
              <a:highlight>
                <a:srgbClr val="FFFFFF"/>
              </a:highlight>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4"/>
          <p:cNvSpPr txBox="1"/>
          <p:nvPr>
            <p:ph type="title"/>
          </p:nvPr>
        </p:nvSpPr>
        <p:spPr>
          <a:xfrm>
            <a:off x="311700" y="445025"/>
            <a:ext cx="8520600" cy="572700"/>
          </a:xfrm>
          <a:prstGeom prst="rect">
            <a:avLst/>
          </a:prstGeom>
          <a:solidFill>
            <a:schemeClr val="accent1"/>
          </a:solidFill>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lang="fr" sz="3000">
                <a:solidFill>
                  <a:schemeClr val="lt1"/>
                </a:solidFill>
                <a:highlight>
                  <a:schemeClr val="accent1"/>
                </a:highlight>
              </a:rPr>
              <a:t>SOYONS DIVERS (même en été)</a:t>
            </a:r>
            <a:endParaRPr b="1" sz="3000">
              <a:solidFill>
                <a:schemeClr val="lt1"/>
              </a:solidFill>
              <a:highlight>
                <a:schemeClr val="accent1"/>
              </a:highlight>
            </a:endParaRPr>
          </a:p>
        </p:txBody>
      </p:sp>
      <p:sp>
        <p:nvSpPr>
          <p:cNvPr id="123" name="Google Shape;123;p24"/>
          <p:cNvSpPr txBox="1"/>
          <p:nvPr>
            <p:ph idx="1" type="body"/>
          </p:nvPr>
        </p:nvSpPr>
        <p:spPr>
          <a:xfrm>
            <a:off x="311700" y="1152475"/>
            <a:ext cx="8520600" cy="3633600"/>
          </a:xfrm>
          <a:prstGeom prst="rect">
            <a:avLst/>
          </a:prstGeom>
        </p:spPr>
        <p:txBody>
          <a:bodyPr anchorCtr="0" anchor="t" bIns="91425" lIns="91425" spcFirstLastPara="1" rIns="91425" wrap="square" tIns="91425">
            <a:normAutofit lnSpcReduction="20000"/>
          </a:bodyPr>
          <a:lstStyle/>
          <a:p>
            <a:pPr indent="-355600" lvl="0" marL="457200" rtl="0" algn="l">
              <a:spcBef>
                <a:spcPts val="0"/>
              </a:spcBef>
              <a:spcAft>
                <a:spcPts val="0"/>
              </a:spcAft>
              <a:buClr>
                <a:schemeClr val="dk1"/>
              </a:buClr>
              <a:buSzPts val="2000"/>
              <a:buChar char="●"/>
            </a:pPr>
            <a:r>
              <a:rPr b="1" lang="fr" sz="2000">
                <a:solidFill>
                  <a:schemeClr val="dk1"/>
                </a:solidFill>
                <a:highlight>
                  <a:srgbClr val="FFFFFF"/>
                </a:highlight>
              </a:rPr>
              <a:t>Diversifier les annonces pour pouvoir les comparer (groupes)</a:t>
            </a:r>
            <a:endParaRPr b="1" sz="2000">
              <a:solidFill>
                <a:schemeClr val="dk1"/>
              </a:solidFill>
              <a:highlight>
                <a:srgbClr val="FFFFFF"/>
              </a:highlight>
            </a:endParaRPr>
          </a:p>
          <a:p>
            <a:pPr indent="-355600" lvl="1" marL="1371600" rtl="0" algn="l">
              <a:spcBef>
                <a:spcPts val="0"/>
              </a:spcBef>
              <a:spcAft>
                <a:spcPts val="0"/>
              </a:spcAft>
              <a:buClr>
                <a:schemeClr val="dk1"/>
              </a:buClr>
              <a:buSzPts val="2000"/>
              <a:buChar char="○"/>
            </a:pPr>
            <a:r>
              <a:rPr lang="fr" sz="2000">
                <a:solidFill>
                  <a:schemeClr val="dk1"/>
                </a:solidFill>
                <a:highlight>
                  <a:srgbClr val="FFFFFF"/>
                </a:highlight>
              </a:rPr>
              <a:t>a minima deux groupes d’annonces</a:t>
            </a:r>
            <a:endParaRPr sz="2000">
              <a:solidFill>
                <a:schemeClr val="dk1"/>
              </a:solidFill>
              <a:highlight>
                <a:srgbClr val="FFFFFF"/>
              </a:highlight>
            </a:endParaRPr>
          </a:p>
          <a:p>
            <a:pPr indent="-355600" lvl="1" marL="1371600" rtl="0" algn="l">
              <a:spcBef>
                <a:spcPts val="0"/>
              </a:spcBef>
              <a:spcAft>
                <a:spcPts val="0"/>
              </a:spcAft>
              <a:buClr>
                <a:schemeClr val="dk1"/>
              </a:buClr>
              <a:buSzPts val="2000"/>
              <a:buChar char="○"/>
            </a:pPr>
            <a:r>
              <a:rPr lang="fr" sz="2000">
                <a:solidFill>
                  <a:schemeClr val="dk1"/>
                </a:solidFill>
                <a:highlight>
                  <a:srgbClr val="FFFFFF"/>
                </a:highlight>
              </a:rPr>
              <a:t>avec mots-clefs et expressions différentes</a:t>
            </a:r>
            <a:endParaRPr sz="2000">
              <a:solidFill>
                <a:schemeClr val="dk1"/>
              </a:solidFill>
              <a:highlight>
                <a:srgbClr val="FFFFFF"/>
              </a:highlight>
            </a:endParaRPr>
          </a:p>
          <a:p>
            <a:pPr indent="-355600" lvl="1" marL="1371600" rtl="0" algn="l">
              <a:spcBef>
                <a:spcPts val="0"/>
              </a:spcBef>
              <a:spcAft>
                <a:spcPts val="0"/>
              </a:spcAft>
              <a:buClr>
                <a:schemeClr val="dk1"/>
              </a:buClr>
              <a:buSzPts val="2000"/>
              <a:buChar char="○"/>
            </a:pPr>
            <a:r>
              <a:rPr lang="fr" sz="2000">
                <a:solidFill>
                  <a:schemeClr val="dk1"/>
                </a:solidFill>
                <a:highlight>
                  <a:srgbClr val="FFFFFF"/>
                </a:highlight>
              </a:rPr>
              <a:t>à venir analyser chaque semaine (quality score, notamment)</a:t>
            </a:r>
            <a:br>
              <a:rPr lang="fr" sz="2000">
                <a:solidFill>
                  <a:schemeClr val="dk1"/>
                </a:solidFill>
                <a:highlight>
                  <a:srgbClr val="FFFFFF"/>
                </a:highlight>
              </a:rPr>
            </a:br>
            <a:endParaRPr sz="2000">
              <a:solidFill>
                <a:schemeClr val="dk1"/>
              </a:solidFill>
              <a:highlight>
                <a:srgbClr val="FFFFFF"/>
              </a:highlight>
            </a:endParaRPr>
          </a:p>
          <a:p>
            <a:pPr indent="-355600" lvl="0" marL="457200" marR="0" rtl="0" algn="l">
              <a:lnSpc>
                <a:spcPct val="115000"/>
              </a:lnSpc>
              <a:spcBef>
                <a:spcPts val="0"/>
              </a:spcBef>
              <a:spcAft>
                <a:spcPts val="0"/>
              </a:spcAft>
              <a:buClr>
                <a:schemeClr val="dk1"/>
              </a:buClr>
              <a:buSzPts val="2000"/>
              <a:buChar char="●"/>
            </a:pPr>
            <a:r>
              <a:rPr b="1" lang="fr" sz="2000">
                <a:solidFill>
                  <a:schemeClr val="dk1"/>
                </a:solidFill>
                <a:highlight>
                  <a:srgbClr val="FFFFFF"/>
                </a:highlight>
              </a:rPr>
              <a:t>Tester… dans la diversité</a:t>
            </a:r>
            <a:endParaRPr b="1" sz="2000">
              <a:solidFill>
                <a:schemeClr val="dk1"/>
              </a:solidFill>
              <a:highlight>
                <a:srgbClr val="FFFFFF"/>
              </a:highlight>
            </a:endParaRPr>
          </a:p>
          <a:p>
            <a:pPr indent="-355600" lvl="1" marL="1371600" marR="0" rtl="0" algn="l">
              <a:lnSpc>
                <a:spcPct val="115000"/>
              </a:lnSpc>
              <a:spcBef>
                <a:spcPts val="0"/>
              </a:spcBef>
              <a:spcAft>
                <a:spcPts val="0"/>
              </a:spcAft>
              <a:buClr>
                <a:schemeClr val="dk1"/>
              </a:buClr>
              <a:buSzPts val="2000"/>
              <a:buChar char="○"/>
            </a:pPr>
            <a:r>
              <a:rPr lang="fr" sz="2000">
                <a:solidFill>
                  <a:schemeClr val="dk1"/>
                </a:solidFill>
                <a:highlight>
                  <a:srgbClr val="FFFFFF"/>
                </a:highlight>
              </a:rPr>
              <a:t>que ce soit pour le texte ou les images (si vous avez opté pour une </a:t>
            </a:r>
            <a:r>
              <a:rPr lang="fr" sz="2000">
                <a:solidFill>
                  <a:schemeClr val="dk1"/>
                </a:solidFill>
                <a:highlight>
                  <a:srgbClr val="FFFFFF"/>
                </a:highlight>
              </a:rPr>
              <a:t>annonce</a:t>
            </a:r>
            <a:r>
              <a:rPr lang="fr" sz="2000">
                <a:solidFill>
                  <a:schemeClr val="dk1"/>
                </a:solidFill>
                <a:highlight>
                  <a:srgbClr val="FFFFFF"/>
                </a:highlight>
              </a:rPr>
              <a:t> avec image, évidemment)</a:t>
            </a:r>
            <a:endParaRPr sz="2000">
              <a:solidFill>
                <a:schemeClr val="dk1"/>
              </a:solidFill>
              <a:highlight>
                <a:srgbClr val="FFFFFF"/>
              </a:highlight>
            </a:endParaRPr>
          </a:p>
          <a:p>
            <a:pPr indent="-355600" lvl="1" marL="1371600" marR="0" rtl="0" algn="l">
              <a:lnSpc>
                <a:spcPct val="115000"/>
              </a:lnSpc>
              <a:spcBef>
                <a:spcPts val="0"/>
              </a:spcBef>
              <a:spcAft>
                <a:spcPts val="0"/>
              </a:spcAft>
              <a:buClr>
                <a:schemeClr val="dk1"/>
              </a:buClr>
              <a:buSzPts val="2000"/>
              <a:buChar char="○"/>
            </a:pPr>
            <a:r>
              <a:rPr lang="fr" sz="2000">
                <a:solidFill>
                  <a:schemeClr val="dk1"/>
                </a:solidFill>
                <a:highlight>
                  <a:srgbClr val="FFFFFF"/>
                </a:highlight>
              </a:rPr>
              <a:t>il sera toujours important de faire des tests variés pour voir ce qui performe (et parfois, on est TRèS surpris)</a:t>
            </a:r>
            <a:endParaRPr sz="2000">
              <a:solidFill>
                <a:schemeClr val="dk1"/>
              </a:solidFill>
              <a:highlight>
                <a:srgbClr val="FFFFFF"/>
              </a:highlight>
            </a:endParaRPr>
          </a:p>
          <a:p>
            <a:pPr indent="0" lvl="0" marL="1371600" rtl="0" algn="l">
              <a:spcBef>
                <a:spcPts val="1200"/>
              </a:spcBef>
              <a:spcAft>
                <a:spcPts val="1200"/>
              </a:spcAft>
              <a:buNone/>
            </a:pPr>
            <a:r>
              <a:t/>
            </a:r>
            <a:endParaRPr sz="2000">
              <a:solidFill>
                <a:schemeClr val="dk1"/>
              </a:solidFill>
              <a:highlight>
                <a:srgbClr val="FFFFFF"/>
              </a:highlight>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5"/>
          <p:cNvSpPr txBox="1"/>
          <p:nvPr>
            <p:ph type="title"/>
          </p:nvPr>
        </p:nvSpPr>
        <p:spPr>
          <a:xfrm>
            <a:off x="311700" y="445025"/>
            <a:ext cx="8520600" cy="572700"/>
          </a:xfrm>
          <a:prstGeom prst="rect">
            <a:avLst/>
          </a:prstGeom>
          <a:solidFill>
            <a:schemeClr val="accent1"/>
          </a:solidFill>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lang="fr" sz="3000">
                <a:solidFill>
                  <a:schemeClr val="lt1"/>
                </a:solidFill>
                <a:highlight>
                  <a:schemeClr val="accent1"/>
                </a:highlight>
              </a:rPr>
              <a:t>CIBLONS</a:t>
            </a:r>
            <a:r>
              <a:rPr b="1" lang="fr" sz="3000"/>
              <a:t> </a:t>
            </a:r>
            <a:r>
              <a:rPr b="1" lang="fr" sz="3000">
                <a:solidFill>
                  <a:schemeClr val="lt1"/>
                </a:solidFill>
              </a:rPr>
              <a:t>? RECIBLONS</a:t>
            </a:r>
            <a:endParaRPr b="1" sz="2000">
              <a:solidFill>
                <a:schemeClr val="lt1"/>
              </a:solidFill>
            </a:endParaRPr>
          </a:p>
        </p:txBody>
      </p:sp>
      <p:sp>
        <p:nvSpPr>
          <p:cNvPr id="129" name="Google Shape;129;p25"/>
          <p:cNvSpPr txBox="1"/>
          <p:nvPr>
            <p:ph idx="1" type="body"/>
          </p:nvPr>
        </p:nvSpPr>
        <p:spPr>
          <a:xfrm>
            <a:off x="311700" y="1152475"/>
            <a:ext cx="8520600" cy="3633600"/>
          </a:xfrm>
          <a:prstGeom prst="rect">
            <a:avLst/>
          </a:prstGeom>
        </p:spPr>
        <p:txBody>
          <a:bodyPr anchorCtr="0" anchor="t" bIns="91425" lIns="91425" spcFirstLastPara="1" rIns="91425" wrap="square" tIns="91425">
            <a:normAutofit fontScale="92500" lnSpcReduction="20000"/>
          </a:bodyPr>
          <a:lstStyle/>
          <a:p>
            <a:pPr indent="-346075" lvl="0" marL="457200" rtl="0" algn="l">
              <a:spcBef>
                <a:spcPts val="0"/>
              </a:spcBef>
              <a:spcAft>
                <a:spcPts val="0"/>
              </a:spcAft>
              <a:buClr>
                <a:schemeClr val="dk1"/>
              </a:buClr>
              <a:buSzPct val="100000"/>
              <a:buChar char="●"/>
            </a:pPr>
            <a:r>
              <a:rPr b="1" lang="fr" sz="2000">
                <a:solidFill>
                  <a:schemeClr val="dk1"/>
                </a:solidFill>
                <a:highlight>
                  <a:srgbClr val="FFFFFF"/>
                </a:highlight>
              </a:rPr>
              <a:t>on cible, on recible = on RETARGET, c’est la fête</a:t>
            </a:r>
            <a:br>
              <a:rPr b="1" lang="fr" sz="2000">
                <a:solidFill>
                  <a:schemeClr val="dk1"/>
                </a:solidFill>
                <a:highlight>
                  <a:srgbClr val="FFFFFF"/>
                </a:highlight>
              </a:rPr>
            </a:br>
            <a:endParaRPr b="1" sz="2000">
              <a:solidFill>
                <a:schemeClr val="dk1"/>
              </a:solidFill>
              <a:highlight>
                <a:srgbClr val="FFFFFF"/>
              </a:highlight>
            </a:endParaRPr>
          </a:p>
          <a:p>
            <a:pPr indent="-346075" lvl="1" marL="1371600" rtl="0" algn="l">
              <a:spcBef>
                <a:spcPts val="0"/>
              </a:spcBef>
              <a:spcAft>
                <a:spcPts val="0"/>
              </a:spcAft>
              <a:buClr>
                <a:schemeClr val="dk1"/>
              </a:buClr>
              <a:buSzPct val="100000"/>
              <a:buChar char="○"/>
            </a:pPr>
            <a:r>
              <a:rPr lang="fr" sz="2000">
                <a:solidFill>
                  <a:schemeClr val="dk1"/>
                </a:solidFill>
                <a:highlight>
                  <a:srgbClr val="FFFFFF"/>
                </a:highlight>
              </a:rPr>
              <a:t>parce que cibler c’est bien, recibler c’est mieux, on peut cibler à nouveau :</a:t>
            </a:r>
            <a:br>
              <a:rPr lang="fr" sz="2000">
                <a:solidFill>
                  <a:schemeClr val="dk1"/>
                </a:solidFill>
                <a:highlight>
                  <a:srgbClr val="FFFFFF"/>
                </a:highlight>
              </a:rPr>
            </a:br>
            <a:endParaRPr sz="2000">
              <a:solidFill>
                <a:schemeClr val="dk1"/>
              </a:solidFill>
              <a:highlight>
                <a:srgbClr val="FFFFFF"/>
              </a:highlight>
            </a:endParaRPr>
          </a:p>
          <a:p>
            <a:pPr indent="-346075" lvl="2" marL="1828800" rtl="0" algn="l">
              <a:spcBef>
                <a:spcPts val="0"/>
              </a:spcBef>
              <a:spcAft>
                <a:spcPts val="0"/>
              </a:spcAft>
              <a:buClr>
                <a:schemeClr val="dk1"/>
              </a:buClr>
              <a:buSzPct val="100000"/>
              <a:buChar char="■"/>
            </a:pPr>
            <a:r>
              <a:rPr lang="fr" sz="2000">
                <a:solidFill>
                  <a:schemeClr val="dk1"/>
                </a:solidFill>
                <a:highlight>
                  <a:srgbClr val="FFFFFF"/>
                </a:highlight>
              </a:rPr>
              <a:t>les internautes ayant visité une page spécifique X du site</a:t>
            </a:r>
            <a:endParaRPr sz="2000">
              <a:solidFill>
                <a:schemeClr val="dk1"/>
              </a:solidFill>
              <a:highlight>
                <a:srgbClr val="FFFFFF"/>
              </a:highlight>
            </a:endParaRPr>
          </a:p>
          <a:p>
            <a:pPr indent="-346075" lvl="2" marL="1828800" rtl="0" algn="l">
              <a:spcBef>
                <a:spcPts val="0"/>
              </a:spcBef>
              <a:spcAft>
                <a:spcPts val="0"/>
              </a:spcAft>
              <a:buClr>
                <a:schemeClr val="dk1"/>
              </a:buClr>
              <a:buSzPct val="100000"/>
              <a:buChar char="■"/>
            </a:pPr>
            <a:r>
              <a:rPr lang="fr" sz="2000">
                <a:solidFill>
                  <a:schemeClr val="dk1"/>
                </a:solidFill>
                <a:highlight>
                  <a:srgbClr val="FFFFFF"/>
                </a:highlight>
              </a:rPr>
              <a:t>ceux ayant déjà visité la landing page de la campagne</a:t>
            </a:r>
            <a:endParaRPr sz="2000">
              <a:solidFill>
                <a:schemeClr val="dk1"/>
              </a:solidFill>
              <a:highlight>
                <a:srgbClr val="FFFFFF"/>
              </a:highlight>
            </a:endParaRPr>
          </a:p>
          <a:p>
            <a:pPr indent="-346075" lvl="2" marL="1828800" rtl="0" algn="l">
              <a:spcBef>
                <a:spcPts val="0"/>
              </a:spcBef>
              <a:spcAft>
                <a:spcPts val="0"/>
              </a:spcAft>
              <a:buClr>
                <a:schemeClr val="dk1"/>
              </a:buClr>
              <a:buSzPct val="100000"/>
              <a:buChar char="■"/>
            </a:pPr>
            <a:r>
              <a:rPr lang="fr" sz="2000">
                <a:solidFill>
                  <a:schemeClr val="dk1"/>
                </a:solidFill>
                <a:highlight>
                  <a:srgbClr val="FFFFFF"/>
                </a:highlight>
              </a:rPr>
              <a:t>ceux ayant visité plusieurs pages spécifiques</a:t>
            </a:r>
            <a:endParaRPr sz="2000">
              <a:solidFill>
                <a:schemeClr val="dk1"/>
              </a:solidFill>
              <a:highlight>
                <a:srgbClr val="FFFFFF"/>
              </a:highlight>
            </a:endParaRPr>
          </a:p>
          <a:p>
            <a:pPr indent="-346075" lvl="2" marL="1828800" rtl="0" algn="l">
              <a:spcBef>
                <a:spcPts val="0"/>
              </a:spcBef>
              <a:spcAft>
                <a:spcPts val="0"/>
              </a:spcAft>
              <a:buClr>
                <a:schemeClr val="dk1"/>
              </a:buClr>
              <a:buSzPct val="100000"/>
              <a:buChar char="■"/>
            </a:pPr>
            <a:r>
              <a:rPr lang="fr" sz="2000">
                <a:solidFill>
                  <a:schemeClr val="dk1"/>
                </a:solidFill>
                <a:highlight>
                  <a:srgbClr val="FFFFFF"/>
                </a:highlight>
              </a:rPr>
              <a:t>ceux ayant visité une page à une date X</a:t>
            </a:r>
            <a:endParaRPr sz="2000">
              <a:solidFill>
                <a:schemeClr val="dk1"/>
              </a:solidFill>
              <a:highlight>
                <a:srgbClr val="FFFFFF"/>
              </a:highlight>
            </a:endParaRPr>
          </a:p>
          <a:p>
            <a:pPr indent="-346075" lvl="2" marL="1828800" rtl="0" algn="l">
              <a:spcBef>
                <a:spcPts val="0"/>
              </a:spcBef>
              <a:spcAft>
                <a:spcPts val="0"/>
              </a:spcAft>
              <a:buClr>
                <a:schemeClr val="dk1"/>
              </a:buClr>
              <a:buSzPct val="100000"/>
              <a:buChar char="■"/>
            </a:pPr>
            <a:r>
              <a:rPr lang="fr" sz="2000">
                <a:solidFill>
                  <a:schemeClr val="dk1"/>
                </a:solidFill>
                <a:highlight>
                  <a:srgbClr val="FFFFFF"/>
                </a:highlight>
              </a:rPr>
              <a:t>ceux ayant visité une page comportant une balise spécifique</a:t>
            </a:r>
            <a:endParaRPr sz="2000">
              <a:solidFill>
                <a:schemeClr val="dk1"/>
              </a:solidFill>
              <a:highlight>
                <a:srgbClr val="FFFFFF"/>
              </a:highlight>
            </a:endParaRPr>
          </a:p>
          <a:p>
            <a:pPr indent="-346075" lvl="2" marL="1828800" rtl="0" algn="l">
              <a:spcBef>
                <a:spcPts val="0"/>
              </a:spcBef>
              <a:spcAft>
                <a:spcPts val="0"/>
              </a:spcAft>
              <a:buClr>
                <a:schemeClr val="dk1"/>
              </a:buClr>
              <a:buSzPct val="100000"/>
              <a:buChar char="■"/>
            </a:pPr>
            <a:r>
              <a:rPr lang="fr" sz="2000" u="sng">
                <a:solidFill>
                  <a:schemeClr val="hlink"/>
                </a:solidFill>
                <a:highlight>
                  <a:srgbClr val="FFFFFF"/>
                </a:highlight>
                <a:hlinkClick r:id="rId3"/>
              </a:rPr>
              <a:t>guide google</a:t>
            </a:r>
            <a:endParaRPr sz="2000">
              <a:solidFill>
                <a:schemeClr val="dk1"/>
              </a:solidFill>
              <a:highlight>
                <a:srgbClr val="FFFFFF"/>
              </a:highlight>
            </a:endParaRPr>
          </a:p>
          <a:p>
            <a:pPr indent="0" lvl="0" marL="1371600" rtl="0" algn="l">
              <a:spcBef>
                <a:spcPts val="1200"/>
              </a:spcBef>
              <a:spcAft>
                <a:spcPts val="1200"/>
              </a:spcAft>
              <a:buNone/>
            </a:pPr>
            <a:r>
              <a:t/>
            </a:r>
            <a:endParaRPr sz="2000">
              <a:solidFill>
                <a:schemeClr val="dk1"/>
              </a:solidFill>
              <a:highlight>
                <a:srgbClr val="FFFFFF"/>
              </a:high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6"/>
          <p:cNvSpPr txBox="1"/>
          <p:nvPr>
            <p:ph type="title"/>
          </p:nvPr>
        </p:nvSpPr>
        <p:spPr>
          <a:xfrm>
            <a:off x="311700" y="445025"/>
            <a:ext cx="8520600" cy="572700"/>
          </a:xfrm>
          <a:prstGeom prst="rect">
            <a:avLst/>
          </a:prstGeom>
          <a:solidFill>
            <a:schemeClr val="accent1"/>
          </a:solidFill>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lang="fr" sz="3000">
                <a:solidFill>
                  <a:schemeClr val="lt1"/>
                </a:solidFill>
                <a:highlight>
                  <a:schemeClr val="accent1"/>
                </a:highlight>
              </a:rPr>
              <a:t>SOYONS ANALYSTES</a:t>
            </a:r>
            <a:endParaRPr b="1" sz="3000">
              <a:solidFill>
                <a:schemeClr val="lt1"/>
              </a:solidFill>
              <a:highlight>
                <a:schemeClr val="accent1"/>
              </a:highlight>
            </a:endParaRPr>
          </a:p>
        </p:txBody>
      </p:sp>
      <p:sp>
        <p:nvSpPr>
          <p:cNvPr id="135" name="Google Shape;135;p26"/>
          <p:cNvSpPr txBox="1"/>
          <p:nvPr>
            <p:ph idx="1" type="body"/>
          </p:nvPr>
        </p:nvSpPr>
        <p:spPr>
          <a:xfrm>
            <a:off x="311700" y="1152475"/>
            <a:ext cx="8520600" cy="3633600"/>
          </a:xfrm>
          <a:prstGeom prst="rect">
            <a:avLst/>
          </a:prstGeom>
        </p:spPr>
        <p:txBody>
          <a:bodyPr anchorCtr="0" anchor="t" bIns="91425" lIns="91425" spcFirstLastPara="1" rIns="91425" wrap="square" tIns="91425">
            <a:noAutofit/>
          </a:bodyPr>
          <a:lstStyle/>
          <a:p>
            <a:pPr indent="-352425" lvl="0" marL="457200" rtl="0" algn="l">
              <a:lnSpc>
                <a:spcPct val="95000"/>
              </a:lnSpc>
              <a:spcBef>
                <a:spcPts val="0"/>
              </a:spcBef>
              <a:spcAft>
                <a:spcPts val="0"/>
              </a:spcAft>
              <a:buClr>
                <a:schemeClr val="dk1"/>
              </a:buClr>
              <a:buSzPts val="1950"/>
              <a:buChar char="●"/>
            </a:pPr>
            <a:r>
              <a:rPr b="1" lang="fr" sz="1950">
                <a:solidFill>
                  <a:schemeClr val="dk1"/>
                </a:solidFill>
                <a:highlight>
                  <a:srgbClr val="FFFFFF"/>
                </a:highlight>
              </a:rPr>
              <a:t>Suivre les indicateurs/KPIs n’est PAS une option</a:t>
            </a:r>
            <a:endParaRPr b="1" sz="1950">
              <a:solidFill>
                <a:schemeClr val="dk1"/>
              </a:solidFill>
              <a:highlight>
                <a:srgbClr val="FFFFFF"/>
              </a:highlight>
            </a:endParaRPr>
          </a:p>
          <a:p>
            <a:pPr indent="-352425" lvl="1" marL="1371600" rtl="0" algn="l">
              <a:lnSpc>
                <a:spcPct val="95000"/>
              </a:lnSpc>
              <a:spcBef>
                <a:spcPts val="0"/>
              </a:spcBef>
              <a:spcAft>
                <a:spcPts val="0"/>
              </a:spcAft>
              <a:buClr>
                <a:schemeClr val="dk1"/>
              </a:buClr>
              <a:buSzPts val="1950"/>
              <a:buChar char="○"/>
            </a:pPr>
            <a:r>
              <a:rPr lang="fr" sz="1950">
                <a:solidFill>
                  <a:schemeClr val="dk1"/>
                </a:solidFill>
                <a:highlight>
                  <a:srgbClr val="FFFFFF"/>
                </a:highlight>
              </a:rPr>
              <a:t>Taux de clics (CTR) </a:t>
            </a:r>
            <a:endParaRPr sz="1950">
              <a:solidFill>
                <a:schemeClr val="dk1"/>
              </a:solidFill>
              <a:highlight>
                <a:srgbClr val="FFFFFF"/>
              </a:highlight>
            </a:endParaRPr>
          </a:p>
          <a:p>
            <a:pPr indent="-352425" lvl="1" marL="1371600" rtl="0" algn="l">
              <a:lnSpc>
                <a:spcPct val="95000"/>
              </a:lnSpc>
              <a:spcBef>
                <a:spcPts val="0"/>
              </a:spcBef>
              <a:spcAft>
                <a:spcPts val="0"/>
              </a:spcAft>
              <a:buClr>
                <a:schemeClr val="dk1"/>
              </a:buClr>
              <a:buSzPts val="1950"/>
              <a:buChar char="○"/>
            </a:pPr>
            <a:r>
              <a:rPr lang="fr" sz="1950">
                <a:solidFill>
                  <a:schemeClr val="dk1"/>
                </a:solidFill>
                <a:highlight>
                  <a:srgbClr val="FFFFFF"/>
                </a:highlight>
              </a:rPr>
              <a:t>Coût par clic (CPC) </a:t>
            </a:r>
            <a:endParaRPr sz="1950">
              <a:solidFill>
                <a:schemeClr val="dk1"/>
              </a:solidFill>
              <a:highlight>
                <a:srgbClr val="FFFFFF"/>
              </a:highlight>
            </a:endParaRPr>
          </a:p>
          <a:p>
            <a:pPr indent="-352425" lvl="1" marL="1371600" rtl="0" algn="l">
              <a:lnSpc>
                <a:spcPct val="95000"/>
              </a:lnSpc>
              <a:spcBef>
                <a:spcPts val="0"/>
              </a:spcBef>
              <a:spcAft>
                <a:spcPts val="0"/>
              </a:spcAft>
              <a:buClr>
                <a:schemeClr val="dk1"/>
              </a:buClr>
              <a:buSzPts val="1950"/>
              <a:buChar char="○"/>
            </a:pPr>
            <a:r>
              <a:rPr lang="fr" sz="1950">
                <a:solidFill>
                  <a:schemeClr val="dk1"/>
                </a:solidFill>
                <a:highlight>
                  <a:srgbClr val="FFFFFF"/>
                </a:highlight>
              </a:rPr>
              <a:t>Taux de conversion </a:t>
            </a:r>
            <a:endParaRPr sz="1950">
              <a:solidFill>
                <a:schemeClr val="dk1"/>
              </a:solidFill>
              <a:highlight>
                <a:srgbClr val="FFFFFF"/>
              </a:highlight>
            </a:endParaRPr>
          </a:p>
          <a:p>
            <a:pPr indent="-352425" lvl="1" marL="1371600" rtl="0" algn="l">
              <a:lnSpc>
                <a:spcPct val="95000"/>
              </a:lnSpc>
              <a:spcBef>
                <a:spcPts val="0"/>
              </a:spcBef>
              <a:spcAft>
                <a:spcPts val="0"/>
              </a:spcAft>
              <a:buClr>
                <a:schemeClr val="dk1"/>
              </a:buClr>
              <a:buSzPts val="1950"/>
              <a:buChar char="○"/>
            </a:pPr>
            <a:r>
              <a:rPr lang="fr" sz="1950">
                <a:solidFill>
                  <a:schemeClr val="dk1"/>
                </a:solidFill>
                <a:highlight>
                  <a:srgbClr val="FFFFFF"/>
                </a:highlight>
              </a:rPr>
              <a:t>Volume de clics </a:t>
            </a:r>
            <a:endParaRPr sz="1950">
              <a:solidFill>
                <a:schemeClr val="dk1"/>
              </a:solidFill>
              <a:highlight>
                <a:srgbClr val="FFFFFF"/>
              </a:highlight>
            </a:endParaRPr>
          </a:p>
          <a:p>
            <a:pPr indent="-352425" lvl="1" marL="1371600" rtl="0" algn="l">
              <a:lnSpc>
                <a:spcPct val="95000"/>
              </a:lnSpc>
              <a:spcBef>
                <a:spcPts val="0"/>
              </a:spcBef>
              <a:spcAft>
                <a:spcPts val="0"/>
              </a:spcAft>
              <a:buClr>
                <a:schemeClr val="dk1"/>
              </a:buClr>
              <a:buSzPts val="1950"/>
              <a:buChar char="○"/>
            </a:pPr>
            <a:r>
              <a:rPr lang="fr" sz="1950">
                <a:solidFill>
                  <a:schemeClr val="dk1"/>
                </a:solidFill>
                <a:highlight>
                  <a:srgbClr val="FFFFFF"/>
                </a:highlight>
              </a:rPr>
              <a:t>Coût par conversion </a:t>
            </a:r>
            <a:endParaRPr sz="1950">
              <a:solidFill>
                <a:schemeClr val="dk1"/>
              </a:solidFill>
              <a:highlight>
                <a:srgbClr val="FFFFFF"/>
              </a:highlight>
            </a:endParaRPr>
          </a:p>
          <a:p>
            <a:pPr indent="-352425" lvl="1" marL="1371600" rtl="0" algn="l">
              <a:lnSpc>
                <a:spcPct val="95000"/>
              </a:lnSpc>
              <a:spcBef>
                <a:spcPts val="0"/>
              </a:spcBef>
              <a:spcAft>
                <a:spcPts val="0"/>
              </a:spcAft>
              <a:buClr>
                <a:schemeClr val="dk1"/>
              </a:buClr>
              <a:buSzPts val="1950"/>
              <a:buChar char="○"/>
            </a:pPr>
            <a:r>
              <a:rPr lang="fr" sz="1950">
                <a:solidFill>
                  <a:schemeClr val="dk1"/>
                </a:solidFill>
                <a:highlight>
                  <a:srgbClr val="FFFFFF"/>
                </a:highlight>
              </a:rPr>
              <a:t>Taux d’impressions</a:t>
            </a:r>
            <a:endParaRPr sz="1950">
              <a:solidFill>
                <a:schemeClr val="dk1"/>
              </a:solidFill>
              <a:highlight>
                <a:srgbClr val="FFFFFF"/>
              </a:highlight>
            </a:endParaRPr>
          </a:p>
          <a:p>
            <a:pPr indent="-352425" lvl="1" marL="1371600" rtl="0" algn="l">
              <a:lnSpc>
                <a:spcPct val="95000"/>
              </a:lnSpc>
              <a:spcBef>
                <a:spcPts val="0"/>
              </a:spcBef>
              <a:spcAft>
                <a:spcPts val="0"/>
              </a:spcAft>
              <a:buClr>
                <a:schemeClr val="dk1"/>
              </a:buClr>
              <a:buSzPts val="1950"/>
              <a:buChar char="○"/>
            </a:pPr>
            <a:r>
              <a:rPr lang="fr" sz="1950">
                <a:solidFill>
                  <a:schemeClr val="dk1"/>
                </a:solidFill>
                <a:highlight>
                  <a:srgbClr val="FFFFFF"/>
                </a:highlight>
              </a:rPr>
              <a:t>Position moyenne </a:t>
            </a:r>
            <a:endParaRPr sz="1950">
              <a:solidFill>
                <a:schemeClr val="dk1"/>
              </a:solidFill>
              <a:highlight>
                <a:srgbClr val="FFFFFF"/>
              </a:highlight>
            </a:endParaRPr>
          </a:p>
          <a:p>
            <a:pPr indent="-352425" lvl="1" marL="1371600" rtl="0" algn="l">
              <a:lnSpc>
                <a:spcPct val="95000"/>
              </a:lnSpc>
              <a:spcBef>
                <a:spcPts val="0"/>
              </a:spcBef>
              <a:spcAft>
                <a:spcPts val="0"/>
              </a:spcAft>
              <a:buClr>
                <a:schemeClr val="dk1"/>
              </a:buClr>
              <a:buSzPts val="1950"/>
              <a:buChar char="○"/>
            </a:pPr>
            <a:r>
              <a:rPr lang="fr" sz="1950">
                <a:solidFill>
                  <a:schemeClr val="dk1"/>
                </a:solidFill>
                <a:highlight>
                  <a:srgbClr val="FFFFFF"/>
                </a:highlight>
              </a:rPr>
              <a:t>Taux d’impressions absolues </a:t>
            </a:r>
            <a:endParaRPr sz="1950">
              <a:solidFill>
                <a:schemeClr val="dk1"/>
              </a:solidFill>
              <a:highlight>
                <a:srgbClr val="FFFFFF"/>
              </a:highlight>
            </a:endParaRPr>
          </a:p>
          <a:p>
            <a:pPr indent="-352425" lvl="1" marL="1371600" rtl="0" algn="l">
              <a:lnSpc>
                <a:spcPct val="95000"/>
              </a:lnSpc>
              <a:spcBef>
                <a:spcPts val="0"/>
              </a:spcBef>
              <a:spcAft>
                <a:spcPts val="0"/>
              </a:spcAft>
              <a:buClr>
                <a:schemeClr val="dk1"/>
              </a:buClr>
              <a:buSzPts val="1950"/>
              <a:buChar char="○"/>
            </a:pPr>
            <a:r>
              <a:rPr lang="fr" sz="1950">
                <a:solidFill>
                  <a:schemeClr val="dk1"/>
                </a:solidFill>
                <a:highlight>
                  <a:srgbClr val="FFFFFF"/>
                </a:highlight>
              </a:rPr>
              <a:t>Taux d’impressions perdues</a:t>
            </a:r>
            <a:br>
              <a:rPr lang="fr" sz="1950">
                <a:solidFill>
                  <a:schemeClr val="dk1"/>
                </a:solidFill>
                <a:highlight>
                  <a:srgbClr val="FFFFFF"/>
                </a:highlight>
              </a:rPr>
            </a:br>
            <a:endParaRPr sz="1950">
              <a:solidFill>
                <a:schemeClr val="dk1"/>
              </a:solidFill>
              <a:highlight>
                <a:srgbClr val="FFFFFF"/>
              </a:highlight>
            </a:endParaRPr>
          </a:p>
          <a:p>
            <a:pPr indent="-352425" lvl="0" marL="457200" marR="0" rtl="0" algn="l">
              <a:lnSpc>
                <a:spcPct val="95000"/>
              </a:lnSpc>
              <a:spcBef>
                <a:spcPts val="0"/>
              </a:spcBef>
              <a:spcAft>
                <a:spcPts val="0"/>
              </a:spcAft>
              <a:buClr>
                <a:schemeClr val="dk1"/>
              </a:buClr>
              <a:buSzPts val="1950"/>
              <a:buChar char="●"/>
            </a:pPr>
            <a:r>
              <a:rPr b="1" lang="fr" sz="1950">
                <a:solidFill>
                  <a:schemeClr val="dk1"/>
                </a:solidFill>
                <a:highlight>
                  <a:srgbClr val="FFFFFF"/>
                </a:highlight>
              </a:rPr>
              <a:t>en n’oubliant pas de lier le compte Google Ads à Google Analytics</a:t>
            </a:r>
            <a:endParaRPr b="1" sz="1950">
              <a:solidFill>
                <a:schemeClr val="dk1"/>
              </a:solidFill>
              <a:highlight>
                <a:srgbClr val="FFFFFF"/>
              </a:highlight>
            </a:endParaRPr>
          </a:p>
          <a:p>
            <a:pPr indent="-352425" lvl="1" marL="1371600" rtl="0" algn="l">
              <a:lnSpc>
                <a:spcPct val="95000"/>
              </a:lnSpc>
              <a:spcBef>
                <a:spcPts val="0"/>
              </a:spcBef>
              <a:spcAft>
                <a:spcPts val="0"/>
              </a:spcAft>
              <a:buClr>
                <a:schemeClr val="dk1"/>
              </a:buClr>
              <a:buSzPts val="1950"/>
              <a:buChar char="○"/>
            </a:pPr>
            <a:r>
              <a:rPr lang="fr" sz="1950">
                <a:solidFill>
                  <a:schemeClr val="dk1"/>
                </a:solidFill>
                <a:highlight>
                  <a:srgbClr val="FFFFFF"/>
                </a:highlight>
              </a:rPr>
              <a:t>sinon c’est vraiment ballot..</a:t>
            </a:r>
            <a:endParaRPr sz="1950">
              <a:solidFill>
                <a:schemeClr val="dk1"/>
              </a:solidFill>
              <a:highlight>
                <a:srgbClr val="FFFFFF"/>
              </a:highlight>
            </a:endParaRPr>
          </a:p>
          <a:p>
            <a:pPr indent="0" lvl="0" marL="1371600" rtl="0" algn="l">
              <a:lnSpc>
                <a:spcPct val="95000"/>
              </a:lnSpc>
              <a:spcBef>
                <a:spcPts val="1200"/>
              </a:spcBef>
              <a:spcAft>
                <a:spcPts val="1200"/>
              </a:spcAft>
              <a:buSzPts val="852"/>
              <a:buNone/>
            </a:pPr>
            <a:r>
              <a:t/>
            </a:r>
            <a:endParaRPr sz="1950">
              <a:solidFill>
                <a:schemeClr val="dk1"/>
              </a:solidFill>
              <a:highlight>
                <a:srgbClr val="FFFFFF"/>
              </a:highlight>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7"/>
          <p:cNvSpPr txBox="1"/>
          <p:nvPr>
            <p:ph type="title"/>
          </p:nvPr>
        </p:nvSpPr>
        <p:spPr>
          <a:xfrm>
            <a:off x="311700" y="445025"/>
            <a:ext cx="8520600" cy="572700"/>
          </a:xfrm>
          <a:prstGeom prst="rect">
            <a:avLst/>
          </a:prstGeom>
          <a:solidFill>
            <a:schemeClr val="accent1"/>
          </a:solidFill>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lang="fr" sz="3000">
                <a:solidFill>
                  <a:schemeClr val="lt1"/>
                </a:solidFill>
                <a:highlight>
                  <a:schemeClr val="accent1"/>
                </a:highlight>
              </a:rPr>
              <a:t>AMELIORONS</a:t>
            </a:r>
            <a:endParaRPr b="1" sz="2000"/>
          </a:p>
        </p:txBody>
      </p:sp>
      <p:sp>
        <p:nvSpPr>
          <p:cNvPr id="141" name="Google Shape;141;p27"/>
          <p:cNvSpPr txBox="1"/>
          <p:nvPr>
            <p:ph idx="1" type="body"/>
          </p:nvPr>
        </p:nvSpPr>
        <p:spPr>
          <a:xfrm>
            <a:off x="311700" y="1152475"/>
            <a:ext cx="8520600" cy="36336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lang="fr" sz="1950">
                <a:solidFill>
                  <a:schemeClr val="dk1"/>
                </a:solidFill>
                <a:highlight>
                  <a:srgbClr val="FFFFFF"/>
                </a:highlight>
              </a:rPr>
              <a:t>L’amélioration continue, là aussi.</a:t>
            </a:r>
            <a:endParaRPr sz="1950">
              <a:solidFill>
                <a:schemeClr val="dk1"/>
              </a:solidFill>
              <a:highlight>
                <a:srgbClr val="FFFFFF"/>
              </a:highlight>
            </a:endParaRPr>
          </a:p>
          <a:p>
            <a:pPr indent="0" lvl="0" marL="0" rtl="0" algn="l">
              <a:lnSpc>
                <a:spcPct val="95000"/>
              </a:lnSpc>
              <a:spcBef>
                <a:spcPts val="1200"/>
              </a:spcBef>
              <a:spcAft>
                <a:spcPts val="0"/>
              </a:spcAft>
              <a:buSzPts val="852"/>
              <a:buNone/>
            </a:pPr>
            <a:r>
              <a:t/>
            </a:r>
            <a:endParaRPr sz="1950">
              <a:solidFill>
                <a:schemeClr val="dk1"/>
              </a:solidFill>
              <a:highlight>
                <a:srgbClr val="FFFFFF"/>
              </a:highlight>
            </a:endParaRPr>
          </a:p>
          <a:p>
            <a:pPr indent="0" lvl="0" marL="0" rtl="0" algn="l">
              <a:lnSpc>
                <a:spcPct val="95000"/>
              </a:lnSpc>
              <a:spcBef>
                <a:spcPts val="1200"/>
              </a:spcBef>
              <a:spcAft>
                <a:spcPts val="0"/>
              </a:spcAft>
              <a:buSzPts val="852"/>
              <a:buNone/>
            </a:pPr>
            <a:r>
              <a:rPr lang="fr" sz="1950">
                <a:solidFill>
                  <a:schemeClr val="dk1"/>
                </a:solidFill>
                <a:highlight>
                  <a:srgbClr val="FFFFFF"/>
                </a:highlight>
              </a:rPr>
              <a:t>Les analyses (hebdomadaires a minima) et les comparaisons de groupes d’annonces et de textes, images etc. vous permettront de trouver des pistes pour mieux performer</a:t>
            </a:r>
            <a:endParaRPr sz="1950">
              <a:solidFill>
                <a:schemeClr val="dk1"/>
              </a:solidFill>
              <a:highlight>
                <a:srgbClr val="FFFFFF"/>
              </a:highlight>
            </a:endParaRPr>
          </a:p>
          <a:p>
            <a:pPr indent="0" lvl="0" marL="0" rtl="0" algn="l">
              <a:lnSpc>
                <a:spcPct val="95000"/>
              </a:lnSpc>
              <a:spcBef>
                <a:spcPts val="1200"/>
              </a:spcBef>
              <a:spcAft>
                <a:spcPts val="0"/>
              </a:spcAft>
              <a:buSzPts val="852"/>
              <a:buNone/>
            </a:pPr>
            <a:r>
              <a:t/>
            </a:r>
            <a:endParaRPr sz="1950">
              <a:solidFill>
                <a:schemeClr val="dk1"/>
              </a:solidFill>
              <a:highlight>
                <a:srgbClr val="FFFFFF"/>
              </a:highlight>
            </a:endParaRPr>
          </a:p>
          <a:p>
            <a:pPr indent="0" lvl="0" marL="0" rtl="0" algn="l">
              <a:lnSpc>
                <a:spcPct val="95000"/>
              </a:lnSpc>
              <a:spcBef>
                <a:spcPts val="1200"/>
              </a:spcBef>
              <a:spcAft>
                <a:spcPts val="1200"/>
              </a:spcAft>
              <a:buSzPts val="852"/>
              <a:buNone/>
            </a:pPr>
            <a:r>
              <a:t/>
            </a:r>
            <a:endParaRPr sz="1950">
              <a:solidFill>
                <a:schemeClr val="dk1"/>
              </a:solidFill>
              <a:highlight>
                <a:srgbClr val="FFFFFF"/>
              </a:highlight>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8"/>
          <p:cNvSpPr txBox="1"/>
          <p:nvPr>
            <p:ph type="title"/>
          </p:nvPr>
        </p:nvSpPr>
        <p:spPr>
          <a:xfrm>
            <a:off x="311700" y="445025"/>
            <a:ext cx="8520600" cy="572700"/>
          </a:xfrm>
          <a:prstGeom prst="rect">
            <a:avLst/>
          </a:prstGeom>
          <a:solidFill>
            <a:schemeClr val="accent1"/>
          </a:solidFill>
        </p:spPr>
        <p:txBody>
          <a:bodyPr anchorCtr="0" anchor="t" bIns="91425" lIns="91425" spcFirstLastPara="1" rIns="91425" wrap="square" tIns="91425">
            <a:noAutofit/>
          </a:bodyPr>
          <a:lstStyle/>
          <a:p>
            <a:pPr indent="0" lvl="0" marL="0" rtl="0" algn="l">
              <a:spcBef>
                <a:spcPts val="0"/>
              </a:spcBef>
              <a:spcAft>
                <a:spcPts val="0"/>
              </a:spcAft>
              <a:buNone/>
            </a:pPr>
            <a:r>
              <a:rPr b="1" lang="fr" sz="3000">
                <a:solidFill>
                  <a:schemeClr val="lt1"/>
                </a:solidFill>
                <a:highlight>
                  <a:schemeClr val="accent1"/>
                </a:highlight>
              </a:rPr>
              <a:t>N’OUBLIONS PAS</a:t>
            </a:r>
            <a:endParaRPr b="1" sz="2000">
              <a:solidFill>
                <a:schemeClr val="lt1"/>
              </a:solidFill>
              <a:highlight>
                <a:schemeClr val="accent1"/>
              </a:highlight>
            </a:endParaRPr>
          </a:p>
        </p:txBody>
      </p:sp>
      <p:sp>
        <p:nvSpPr>
          <p:cNvPr id="147" name="Google Shape;147;p28"/>
          <p:cNvSpPr txBox="1"/>
          <p:nvPr>
            <p:ph idx="1" type="body"/>
          </p:nvPr>
        </p:nvSpPr>
        <p:spPr>
          <a:xfrm>
            <a:off x="311700" y="1152475"/>
            <a:ext cx="8520600" cy="36336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lang="fr" sz="1950">
                <a:solidFill>
                  <a:schemeClr val="dk1"/>
                </a:solidFill>
                <a:highlight>
                  <a:srgbClr val="FFFFFF"/>
                </a:highlight>
              </a:rPr>
              <a:t>Pour les campagnes internationales :</a:t>
            </a:r>
            <a:endParaRPr sz="1950">
              <a:solidFill>
                <a:schemeClr val="dk1"/>
              </a:solidFill>
              <a:highlight>
                <a:srgbClr val="FFFFFF"/>
              </a:highlight>
            </a:endParaRPr>
          </a:p>
          <a:p>
            <a:pPr indent="-352425" lvl="0" marL="457200" rtl="0" algn="l">
              <a:lnSpc>
                <a:spcPct val="95000"/>
              </a:lnSpc>
              <a:spcBef>
                <a:spcPts val="1200"/>
              </a:spcBef>
              <a:spcAft>
                <a:spcPts val="0"/>
              </a:spcAft>
              <a:buClr>
                <a:schemeClr val="dk1"/>
              </a:buClr>
              <a:buSzPts val="1950"/>
              <a:buChar char="-"/>
            </a:pPr>
            <a:r>
              <a:rPr lang="fr" sz="1950">
                <a:solidFill>
                  <a:schemeClr val="dk1"/>
                </a:solidFill>
                <a:highlight>
                  <a:srgbClr val="FFFFFF"/>
                </a:highlight>
              </a:rPr>
              <a:t>le travail est à refaire pour chaque zone géographique…</a:t>
            </a:r>
            <a:endParaRPr sz="1950">
              <a:solidFill>
                <a:schemeClr val="dk1"/>
              </a:solidFill>
              <a:highlight>
                <a:srgbClr val="FFFFFF"/>
              </a:highlight>
            </a:endParaRPr>
          </a:p>
          <a:p>
            <a:pPr indent="-352425" lvl="0" marL="457200" rtl="0" algn="l">
              <a:lnSpc>
                <a:spcPct val="95000"/>
              </a:lnSpc>
              <a:spcBef>
                <a:spcPts val="0"/>
              </a:spcBef>
              <a:spcAft>
                <a:spcPts val="0"/>
              </a:spcAft>
              <a:buClr>
                <a:schemeClr val="dk1"/>
              </a:buClr>
              <a:buSzPts val="1950"/>
              <a:buChar char="-"/>
            </a:pPr>
            <a:r>
              <a:rPr lang="fr" sz="1950">
                <a:solidFill>
                  <a:schemeClr val="dk1"/>
                </a:solidFill>
                <a:highlight>
                  <a:srgbClr val="FFFFFF"/>
                </a:highlight>
              </a:rPr>
              <a:t>même une campagne US et UK ou OZ ne peut être bêtement dupliquée</a:t>
            </a:r>
            <a:endParaRPr sz="1950">
              <a:solidFill>
                <a:schemeClr val="dk1"/>
              </a:solidFill>
              <a:highlight>
                <a:srgbClr val="FFFFFF"/>
              </a:highlight>
            </a:endParaRPr>
          </a:p>
          <a:p>
            <a:pPr indent="0" lvl="0" marL="0" rtl="0" algn="l">
              <a:lnSpc>
                <a:spcPct val="95000"/>
              </a:lnSpc>
              <a:spcBef>
                <a:spcPts val="1200"/>
              </a:spcBef>
              <a:spcAft>
                <a:spcPts val="0"/>
              </a:spcAft>
              <a:buNone/>
            </a:pPr>
            <a:r>
              <a:rPr lang="fr" sz="1950">
                <a:solidFill>
                  <a:schemeClr val="dk1"/>
                </a:solidFill>
                <a:highlight>
                  <a:srgbClr val="FFFFFF"/>
                </a:highlight>
              </a:rPr>
              <a:t>On peut se faire accompagner</a:t>
            </a:r>
            <a:endParaRPr sz="1950">
              <a:solidFill>
                <a:schemeClr val="dk1"/>
              </a:solidFill>
              <a:highlight>
                <a:srgbClr val="FFFFFF"/>
              </a:highlight>
            </a:endParaRPr>
          </a:p>
          <a:p>
            <a:pPr indent="-352425" lvl="0" marL="457200" rtl="0" algn="l">
              <a:lnSpc>
                <a:spcPct val="95000"/>
              </a:lnSpc>
              <a:spcBef>
                <a:spcPts val="1200"/>
              </a:spcBef>
              <a:spcAft>
                <a:spcPts val="0"/>
              </a:spcAft>
              <a:buClr>
                <a:schemeClr val="dk1"/>
              </a:buClr>
              <a:buSzPts val="1950"/>
              <a:buChar char="-"/>
            </a:pPr>
            <a:r>
              <a:rPr lang="fr" sz="1950">
                <a:solidFill>
                  <a:schemeClr val="dk1"/>
                </a:solidFill>
                <a:highlight>
                  <a:srgbClr val="FFFFFF"/>
                </a:highlight>
              </a:rPr>
              <a:t>par Google (des fois c’est bien, des fois…. moins) en les appelant !</a:t>
            </a:r>
            <a:endParaRPr sz="1950">
              <a:solidFill>
                <a:schemeClr val="dk1"/>
              </a:solidFill>
              <a:highlight>
                <a:srgbClr val="FFFFFF"/>
              </a:highlight>
            </a:endParaRPr>
          </a:p>
          <a:p>
            <a:pPr indent="-352425" lvl="0" marL="457200" rtl="0" algn="l">
              <a:lnSpc>
                <a:spcPct val="95000"/>
              </a:lnSpc>
              <a:spcBef>
                <a:spcPts val="0"/>
              </a:spcBef>
              <a:spcAft>
                <a:spcPts val="0"/>
              </a:spcAft>
              <a:buClr>
                <a:schemeClr val="dk1"/>
              </a:buClr>
              <a:buSzPts val="1950"/>
              <a:buChar char="-"/>
            </a:pPr>
            <a:r>
              <a:rPr lang="fr" sz="1950" u="sng">
                <a:solidFill>
                  <a:schemeClr val="hlink"/>
                </a:solidFill>
                <a:highlight>
                  <a:srgbClr val="FFFFFF"/>
                </a:highlight>
                <a:hlinkClick r:id="rId3"/>
              </a:rPr>
              <a:t>https://www.cybercite.fr/</a:t>
            </a:r>
            <a:endParaRPr sz="1950">
              <a:solidFill>
                <a:schemeClr val="dk1"/>
              </a:solidFill>
              <a:highlight>
                <a:srgbClr val="FFFFFF"/>
              </a:highlight>
            </a:endParaRPr>
          </a:p>
          <a:p>
            <a:pPr indent="-352425" lvl="0" marL="457200" rtl="0" algn="l">
              <a:lnSpc>
                <a:spcPct val="95000"/>
              </a:lnSpc>
              <a:spcBef>
                <a:spcPts val="0"/>
              </a:spcBef>
              <a:spcAft>
                <a:spcPts val="0"/>
              </a:spcAft>
              <a:buClr>
                <a:schemeClr val="dk1"/>
              </a:buClr>
              <a:buSzPts val="1950"/>
              <a:buChar char="-"/>
            </a:pPr>
            <a:r>
              <a:t/>
            </a:r>
            <a:endParaRPr sz="1950">
              <a:solidFill>
                <a:schemeClr val="dk1"/>
              </a:solidFill>
              <a:highlight>
                <a:srgbClr val="FFFFFF"/>
              </a:highlight>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type="title"/>
          </p:nvPr>
        </p:nvSpPr>
        <p:spPr>
          <a:xfrm>
            <a:off x="311700" y="445025"/>
            <a:ext cx="8520600" cy="572700"/>
          </a:xfrm>
          <a:prstGeom prst="rect">
            <a:avLst/>
          </a:prstGeom>
          <a:solidFill>
            <a:schemeClr val="accent1"/>
          </a:solidFill>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lang="fr" sz="3000">
                <a:solidFill>
                  <a:schemeClr val="lt1"/>
                </a:solidFill>
                <a:highlight>
                  <a:schemeClr val="accent1"/>
                </a:highlight>
              </a:rPr>
              <a:t>PREAMBULE</a:t>
            </a:r>
            <a:endParaRPr b="1" sz="3000"/>
          </a:p>
        </p:txBody>
      </p:sp>
      <p:sp>
        <p:nvSpPr>
          <p:cNvPr id="63" name="Google Shape;63;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355600" lvl="0" marL="457200" rtl="0" algn="l">
              <a:spcBef>
                <a:spcPts val="0"/>
              </a:spcBef>
              <a:spcAft>
                <a:spcPts val="0"/>
              </a:spcAft>
              <a:buSzPts val="2000"/>
              <a:buChar char="●"/>
            </a:pPr>
            <a:r>
              <a:rPr lang="fr" sz="2000"/>
              <a:t>inutile de se lancer si l’aspect </a:t>
            </a:r>
            <a:r>
              <a:rPr b="1" lang="fr" sz="2000"/>
              <a:t>SEO </a:t>
            </a:r>
            <a:r>
              <a:rPr lang="fr" sz="2000"/>
              <a:t>n’a pas été optimisé avant toute chose (sauf exceptions de landing pages dédiées/temporaires etc.)</a:t>
            </a:r>
            <a:br>
              <a:rPr lang="fr" sz="2000"/>
            </a:br>
            <a:endParaRPr sz="2000"/>
          </a:p>
          <a:p>
            <a:pPr indent="-355600" lvl="0" marL="457200" rtl="0" algn="l">
              <a:spcBef>
                <a:spcPts val="0"/>
              </a:spcBef>
              <a:spcAft>
                <a:spcPts val="0"/>
              </a:spcAft>
              <a:buSzPts val="2000"/>
              <a:buChar char="●"/>
            </a:pPr>
            <a:r>
              <a:rPr lang="fr" sz="2000"/>
              <a:t>le plus gros du travail est, comme </a:t>
            </a:r>
            <a:r>
              <a:rPr lang="fr" sz="2000"/>
              <a:t>d'habitude,</a:t>
            </a:r>
            <a:r>
              <a:rPr lang="fr" sz="2000"/>
              <a:t> </a:t>
            </a:r>
            <a:r>
              <a:rPr b="1" lang="fr" sz="2000"/>
              <a:t>en amont</a:t>
            </a:r>
            <a:r>
              <a:rPr lang="fr" sz="2000"/>
              <a:t>, la campagne elle-même, “c’est du gâteau” (surtout que google fait tout pour vous aider)</a:t>
            </a:r>
            <a:br>
              <a:rPr lang="fr" sz="2000"/>
            </a:br>
            <a:endParaRPr sz="2000"/>
          </a:p>
          <a:p>
            <a:pPr indent="-355600" lvl="0" marL="457200" rtl="0" algn="l">
              <a:spcBef>
                <a:spcPts val="0"/>
              </a:spcBef>
              <a:spcAft>
                <a:spcPts val="0"/>
              </a:spcAft>
              <a:buSzPts val="2000"/>
              <a:buChar char="●"/>
            </a:pPr>
            <a:r>
              <a:rPr lang="fr" sz="2000"/>
              <a:t>Un travail en amont ça coûte cher en étude : votre </a:t>
            </a:r>
            <a:r>
              <a:rPr lang="fr" sz="2000"/>
              <a:t>campagne</a:t>
            </a:r>
            <a:r>
              <a:rPr lang="fr" sz="2000"/>
              <a:t> SEA ce n’est pas que le coût effectif de la campagne : étude en amont, analyses, reportings, amélioration continue…</a:t>
            </a:r>
            <a:endParaRPr sz="2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445025"/>
            <a:ext cx="8520600" cy="572700"/>
          </a:xfrm>
          <a:prstGeom prst="rect">
            <a:avLst/>
          </a:prstGeom>
          <a:solidFill>
            <a:schemeClr val="accent1"/>
          </a:solidFill>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lang="fr" sz="3000">
                <a:solidFill>
                  <a:schemeClr val="lt1"/>
                </a:solidFill>
                <a:highlight>
                  <a:schemeClr val="accent1"/>
                </a:highlight>
              </a:rPr>
              <a:t>SOYONS S.M.A.R.T.</a:t>
            </a:r>
            <a:endParaRPr b="1" sz="3000">
              <a:solidFill>
                <a:schemeClr val="lt1"/>
              </a:solidFill>
              <a:highlight>
                <a:schemeClr val="accent1"/>
              </a:highlight>
            </a:endParaRPr>
          </a:p>
        </p:txBody>
      </p:sp>
      <p:sp>
        <p:nvSpPr>
          <p:cNvPr id="69" name="Google Shape;69;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355600" lvl="0" marL="457200" rtl="0" algn="l">
              <a:lnSpc>
                <a:spcPct val="150000"/>
              </a:lnSpc>
              <a:spcBef>
                <a:spcPts val="0"/>
              </a:spcBef>
              <a:spcAft>
                <a:spcPts val="0"/>
              </a:spcAft>
              <a:buClr>
                <a:schemeClr val="dk1"/>
              </a:buClr>
              <a:buSzPts val="2000"/>
              <a:buChar char="●"/>
            </a:pPr>
            <a:r>
              <a:rPr b="1" lang="fr" sz="2000">
                <a:solidFill>
                  <a:schemeClr val="dk1"/>
                </a:solidFill>
                <a:highlight>
                  <a:srgbClr val="FFFFFF"/>
                </a:highlight>
              </a:rPr>
              <a:t>S</a:t>
            </a:r>
            <a:r>
              <a:rPr lang="fr" sz="2000">
                <a:solidFill>
                  <a:schemeClr val="dk1"/>
                </a:solidFill>
                <a:highlight>
                  <a:srgbClr val="FFFFFF"/>
                </a:highlight>
              </a:rPr>
              <a:t>pécifique</a:t>
            </a:r>
            <a:endParaRPr sz="2000">
              <a:solidFill>
                <a:schemeClr val="dk1"/>
              </a:solidFill>
              <a:highlight>
                <a:srgbClr val="FFFFFF"/>
              </a:highlight>
            </a:endParaRPr>
          </a:p>
          <a:p>
            <a:pPr indent="-355600" lvl="0" marL="457200" rtl="0" algn="l">
              <a:lnSpc>
                <a:spcPct val="150000"/>
              </a:lnSpc>
              <a:spcBef>
                <a:spcPts val="0"/>
              </a:spcBef>
              <a:spcAft>
                <a:spcPts val="0"/>
              </a:spcAft>
              <a:buClr>
                <a:schemeClr val="dk1"/>
              </a:buClr>
              <a:buSzPts val="2000"/>
              <a:buChar char="●"/>
            </a:pPr>
            <a:r>
              <a:rPr b="1" lang="fr" sz="2000">
                <a:solidFill>
                  <a:schemeClr val="dk1"/>
                </a:solidFill>
                <a:highlight>
                  <a:srgbClr val="FFFFFF"/>
                </a:highlight>
              </a:rPr>
              <a:t>M</a:t>
            </a:r>
            <a:r>
              <a:rPr lang="fr" sz="2000">
                <a:solidFill>
                  <a:schemeClr val="dk1"/>
                </a:solidFill>
                <a:highlight>
                  <a:srgbClr val="FFFFFF"/>
                </a:highlight>
              </a:rPr>
              <a:t>esurable</a:t>
            </a:r>
            <a:endParaRPr sz="2000">
              <a:solidFill>
                <a:schemeClr val="dk1"/>
              </a:solidFill>
              <a:highlight>
                <a:srgbClr val="FFFFFF"/>
              </a:highlight>
            </a:endParaRPr>
          </a:p>
          <a:p>
            <a:pPr indent="-355600" lvl="0" marL="457200" rtl="0" algn="l">
              <a:lnSpc>
                <a:spcPct val="150000"/>
              </a:lnSpc>
              <a:spcBef>
                <a:spcPts val="0"/>
              </a:spcBef>
              <a:spcAft>
                <a:spcPts val="0"/>
              </a:spcAft>
              <a:buClr>
                <a:schemeClr val="dk1"/>
              </a:buClr>
              <a:buSzPts val="2000"/>
              <a:buChar char="●"/>
            </a:pPr>
            <a:r>
              <a:rPr b="1" lang="fr" sz="2000">
                <a:solidFill>
                  <a:schemeClr val="dk1"/>
                </a:solidFill>
                <a:highlight>
                  <a:srgbClr val="FFFFFF"/>
                </a:highlight>
              </a:rPr>
              <a:t>A</a:t>
            </a:r>
            <a:r>
              <a:rPr lang="fr" sz="2000">
                <a:solidFill>
                  <a:schemeClr val="dk1"/>
                </a:solidFill>
                <a:highlight>
                  <a:srgbClr val="FFFFFF"/>
                </a:highlight>
              </a:rPr>
              <a:t>tteignable (ou ambitieux ?)</a:t>
            </a:r>
            <a:endParaRPr sz="2000">
              <a:solidFill>
                <a:schemeClr val="dk1"/>
              </a:solidFill>
              <a:highlight>
                <a:srgbClr val="FFFFFF"/>
              </a:highlight>
            </a:endParaRPr>
          </a:p>
          <a:p>
            <a:pPr indent="-355600" lvl="0" marL="457200" rtl="0" algn="l">
              <a:lnSpc>
                <a:spcPct val="150000"/>
              </a:lnSpc>
              <a:spcBef>
                <a:spcPts val="0"/>
              </a:spcBef>
              <a:spcAft>
                <a:spcPts val="0"/>
              </a:spcAft>
              <a:buClr>
                <a:schemeClr val="dk1"/>
              </a:buClr>
              <a:buSzPts val="2000"/>
              <a:buChar char="●"/>
            </a:pPr>
            <a:r>
              <a:rPr b="1" lang="fr" sz="2000">
                <a:solidFill>
                  <a:schemeClr val="dk1"/>
                </a:solidFill>
                <a:highlight>
                  <a:srgbClr val="FFFFFF"/>
                </a:highlight>
              </a:rPr>
              <a:t>R</a:t>
            </a:r>
            <a:r>
              <a:rPr lang="fr" sz="2000">
                <a:solidFill>
                  <a:schemeClr val="dk1"/>
                </a:solidFill>
                <a:highlight>
                  <a:srgbClr val="FFFFFF"/>
                </a:highlight>
              </a:rPr>
              <a:t>éaliste*</a:t>
            </a:r>
            <a:endParaRPr sz="2000">
              <a:solidFill>
                <a:schemeClr val="dk1"/>
              </a:solidFill>
              <a:highlight>
                <a:srgbClr val="FFFFFF"/>
              </a:highlight>
            </a:endParaRPr>
          </a:p>
          <a:p>
            <a:pPr indent="-355600" lvl="0" marL="457200" rtl="0" algn="l">
              <a:lnSpc>
                <a:spcPct val="150000"/>
              </a:lnSpc>
              <a:spcBef>
                <a:spcPts val="0"/>
              </a:spcBef>
              <a:spcAft>
                <a:spcPts val="0"/>
              </a:spcAft>
              <a:buClr>
                <a:schemeClr val="dk1"/>
              </a:buClr>
              <a:buSzPts val="2000"/>
              <a:buChar char="●"/>
            </a:pPr>
            <a:r>
              <a:rPr b="1" lang="fr" sz="2000">
                <a:solidFill>
                  <a:schemeClr val="dk1"/>
                </a:solidFill>
                <a:highlight>
                  <a:srgbClr val="FFFFFF"/>
                </a:highlight>
              </a:rPr>
              <a:t>T</a:t>
            </a:r>
            <a:r>
              <a:rPr lang="fr" sz="2000">
                <a:solidFill>
                  <a:schemeClr val="dk1"/>
                </a:solidFill>
                <a:highlight>
                  <a:srgbClr val="FFFFFF"/>
                </a:highlight>
              </a:rPr>
              <a:t>emporellement défini</a:t>
            </a:r>
            <a:endParaRPr sz="2000">
              <a:solidFill>
                <a:schemeClr val="dk1"/>
              </a:solidFill>
              <a:highlight>
                <a:srgbClr val="FFFFFF"/>
              </a:highlight>
            </a:endParaRPr>
          </a:p>
          <a:p>
            <a:pPr indent="0" lvl="0" marL="0" rtl="0" algn="l">
              <a:spcBef>
                <a:spcPts val="1200"/>
              </a:spcBef>
              <a:spcAft>
                <a:spcPts val="0"/>
              </a:spcAft>
              <a:buNone/>
            </a:pPr>
            <a:r>
              <a:t/>
            </a:r>
            <a:endParaRPr sz="2000">
              <a:solidFill>
                <a:schemeClr val="dk1"/>
              </a:solidFill>
              <a:highlight>
                <a:srgbClr val="FFFFFF"/>
              </a:highlight>
            </a:endParaRPr>
          </a:p>
          <a:p>
            <a:pPr indent="0" lvl="0" marL="0" rtl="0" algn="l">
              <a:spcBef>
                <a:spcPts val="1200"/>
              </a:spcBef>
              <a:spcAft>
                <a:spcPts val="1200"/>
              </a:spcAft>
              <a:buNone/>
            </a:pPr>
            <a:r>
              <a:rPr i="1" lang="fr" sz="2000">
                <a:solidFill>
                  <a:schemeClr val="dk1"/>
                </a:solidFill>
                <a:highlight>
                  <a:srgbClr val="FFFFFF"/>
                </a:highlight>
              </a:rPr>
              <a:t>*réaliste : aussi financièrement… pas que sur la campagne mais éventuellement sur audit et benchmark… cf.”visons juste” ci-après</a:t>
            </a:r>
            <a:endParaRPr i="1" sz="2000">
              <a:solidFill>
                <a:schemeClr val="dk1"/>
              </a:solidFill>
              <a:highlight>
                <a:srgbClr val="FFFFFF"/>
              </a:highligh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445025"/>
            <a:ext cx="8520600" cy="572700"/>
          </a:xfrm>
          <a:prstGeom prst="rect">
            <a:avLst/>
          </a:prstGeom>
          <a:solidFill>
            <a:schemeClr val="accent1"/>
          </a:solidFill>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lang="fr" sz="3000">
                <a:solidFill>
                  <a:schemeClr val="lt1"/>
                </a:solidFill>
                <a:highlight>
                  <a:schemeClr val="accent1"/>
                </a:highlight>
              </a:rPr>
              <a:t>SOYONS MALINS </a:t>
            </a:r>
            <a:r>
              <a:rPr lang="fr" sz="2200">
                <a:solidFill>
                  <a:schemeClr val="lt1"/>
                </a:solidFill>
                <a:highlight>
                  <a:schemeClr val="accent1"/>
                </a:highlight>
              </a:rPr>
              <a:t>(c’est pareil, mais en plus malin)</a:t>
            </a:r>
            <a:endParaRPr sz="2200">
              <a:solidFill>
                <a:schemeClr val="lt1"/>
              </a:solidFill>
              <a:highlight>
                <a:schemeClr val="accent1"/>
              </a:highlight>
            </a:endParaRPr>
          </a:p>
        </p:txBody>
      </p:sp>
      <p:sp>
        <p:nvSpPr>
          <p:cNvPr id="75" name="Google Shape;75;p16"/>
          <p:cNvSpPr txBox="1"/>
          <p:nvPr>
            <p:ph idx="1" type="body"/>
          </p:nvPr>
        </p:nvSpPr>
        <p:spPr>
          <a:xfrm>
            <a:off x="311700" y="1152475"/>
            <a:ext cx="8520600" cy="3633600"/>
          </a:xfrm>
          <a:prstGeom prst="rect">
            <a:avLst/>
          </a:prstGeom>
        </p:spPr>
        <p:txBody>
          <a:bodyPr anchorCtr="0" anchor="t" bIns="91425" lIns="91425" spcFirstLastPara="1" rIns="91425" wrap="square" tIns="91425">
            <a:normAutofit fontScale="77500" lnSpcReduction="20000"/>
          </a:bodyPr>
          <a:lstStyle/>
          <a:p>
            <a:pPr indent="-327025" lvl="0" marL="457200" rtl="0" algn="l">
              <a:spcBef>
                <a:spcPts val="0"/>
              </a:spcBef>
              <a:spcAft>
                <a:spcPts val="0"/>
              </a:spcAft>
              <a:buClr>
                <a:schemeClr val="dk1"/>
              </a:buClr>
              <a:buSzPct val="100000"/>
              <a:buChar char="●"/>
            </a:pPr>
            <a:r>
              <a:rPr b="1" lang="fr" sz="2000">
                <a:solidFill>
                  <a:schemeClr val="dk1"/>
                </a:solidFill>
                <a:highlight>
                  <a:srgbClr val="FFFFFF"/>
                </a:highlight>
              </a:rPr>
              <a:t>En allant voir ce qui se passe sur le MARCHé</a:t>
            </a:r>
            <a:endParaRPr b="1" sz="2000">
              <a:solidFill>
                <a:schemeClr val="dk1"/>
              </a:solidFill>
              <a:highlight>
                <a:srgbClr val="FFFFFF"/>
              </a:highlight>
            </a:endParaRPr>
          </a:p>
          <a:p>
            <a:pPr indent="-327025" lvl="1" marL="1371600" rtl="0" algn="l">
              <a:spcBef>
                <a:spcPts val="0"/>
              </a:spcBef>
              <a:spcAft>
                <a:spcPts val="0"/>
              </a:spcAft>
              <a:buClr>
                <a:schemeClr val="dk1"/>
              </a:buClr>
              <a:buSzPct val="100000"/>
              <a:buChar char="○"/>
            </a:pPr>
            <a:r>
              <a:rPr lang="fr" sz="2000">
                <a:solidFill>
                  <a:schemeClr val="dk1"/>
                </a:solidFill>
                <a:highlight>
                  <a:srgbClr val="FFFFFF"/>
                </a:highlight>
              </a:rPr>
              <a:t>concurrentiel</a:t>
            </a:r>
            <a:r>
              <a:rPr lang="fr" sz="2000">
                <a:solidFill>
                  <a:schemeClr val="dk1"/>
                </a:solidFill>
                <a:highlight>
                  <a:srgbClr val="FFFFFF"/>
                </a:highlight>
              </a:rPr>
              <a:t> ?</a:t>
            </a:r>
            <a:endParaRPr sz="2000">
              <a:solidFill>
                <a:schemeClr val="dk1"/>
              </a:solidFill>
              <a:highlight>
                <a:srgbClr val="FFFFFF"/>
              </a:highlight>
            </a:endParaRPr>
          </a:p>
          <a:p>
            <a:pPr indent="-327025" lvl="1" marL="1371600" rtl="0" algn="l">
              <a:spcBef>
                <a:spcPts val="0"/>
              </a:spcBef>
              <a:spcAft>
                <a:spcPts val="0"/>
              </a:spcAft>
              <a:buClr>
                <a:schemeClr val="dk1"/>
              </a:buClr>
              <a:buSzPct val="100000"/>
              <a:buChar char="○"/>
            </a:pPr>
            <a:r>
              <a:rPr lang="fr" sz="2000">
                <a:solidFill>
                  <a:schemeClr val="dk1"/>
                </a:solidFill>
                <a:highlight>
                  <a:srgbClr val="FFFFFF"/>
                </a:highlight>
              </a:rPr>
              <a:t>en croissance ?</a:t>
            </a:r>
            <a:endParaRPr sz="2000">
              <a:solidFill>
                <a:schemeClr val="dk1"/>
              </a:solidFill>
              <a:highlight>
                <a:srgbClr val="FFFFFF"/>
              </a:highlight>
            </a:endParaRPr>
          </a:p>
          <a:p>
            <a:pPr indent="-327025" lvl="1" marL="1371600" rtl="0" algn="l">
              <a:spcBef>
                <a:spcPts val="0"/>
              </a:spcBef>
              <a:spcAft>
                <a:spcPts val="0"/>
              </a:spcAft>
              <a:buClr>
                <a:schemeClr val="dk1"/>
              </a:buClr>
              <a:buSzPct val="100000"/>
              <a:buChar char="○"/>
            </a:pPr>
            <a:r>
              <a:rPr lang="fr" sz="2000">
                <a:solidFill>
                  <a:schemeClr val="dk1"/>
                </a:solidFill>
                <a:highlight>
                  <a:srgbClr val="FFFFFF"/>
                </a:highlight>
              </a:rPr>
              <a:t>trouver des infos ? &gt; </a:t>
            </a:r>
            <a:r>
              <a:rPr lang="fr" sz="2000" u="sng">
                <a:solidFill>
                  <a:schemeClr val="hlink"/>
                </a:solidFill>
                <a:highlight>
                  <a:srgbClr val="FFFFFF"/>
                </a:highlight>
                <a:hlinkClick r:id="rId3"/>
              </a:rPr>
              <a:t>Deloitte</a:t>
            </a:r>
            <a:r>
              <a:rPr lang="fr" sz="2000">
                <a:solidFill>
                  <a:schemeClr val="dk1"/>
                </a:solidFill>
                <a:highlight>
                  <a:srgbClr val="FFFFFF"/>
                </a:highlight>
              </a:rPr>
              <a:t>, </a:t>
            </a:r>
            <a:r>
              <a:rPr lang="fr" sz="2000" u="sng">
                <a:solidFill>
                  <a:schemeClr val="hlink"/>
                </a:solidFill>
                <a:highlight>
                  <a:srgbClr val="FFFFFF"/>
                </a:highlight>
                <a:hlinkClick r:id="rId4"/>
              </a:rPr>
              <a:t>Statista</a:t>
            </a:r>
            <a:r>
              <a:rPr lang="fr" sz="2000">
                <a:solidFill>
                  <a:schemeClr val="dk1"/>
                </a:solidFill>
                <a:highlight>
                  <a:srgbClr val="FFFFFF"/>
                </a:highlight>
              </a:rPr>
              <a:t>, </a:t>
            </a:r>
            <a:r>
              <a:rPr lang="fr" sz="2000" u="sng">
                <a:solidFill>
                  <a:schemeClr val="hlink"/>
                </a:solidFill>
                <a:highlight>
                  <a:srgbClr val="FFFFFF"/>
                </a:highlight>
                <a:hlinkClick r:id="rId5"/>
              </a:rPr>
              <a:t>PWC, </a:t>
            </a:r>
            <a:r>
              <a:rPr lang="fr" sz="2000" u="sng">
                <a:solidFill>
                  <a:schemeClr val="hlink"/>
                </a:solidFill>
                <a:highlight>
                  <a:srgbClr val="FFFFFF"/>
                </a:highlight>
                <a:hlinkClick r:id="rId6"/>
              </a:rPr>
              <a:t>Google trends</a:t>
            </a:r>
            <a:r>
              <a:rPr lang="fr" sz="2000">
                <a:solidFill>
                  <a:schemeClr val="dk1"/>
                </a:solidFill>
                <a:highlight>
                  <a:srgbClr val="FFFFFF"/>
                </a:highlight>
              </a:rPr>
              <a:t>, etc.</a:t>
            </a:r>
            <a:br>
              <a:rPr lang="fr" sz="2000">
                <a:solidFill>
                  <a:schemeClr val="dk1"/>
                </a:solidFill>
                <a:highlight>
                  <a:srgbClr val="FFFFFF"/>
                </a:highlight>
              </a:rPr>
            </a:br>
            <a:endParaRPr sz="2000">
              <a:solidFill>
                <a:schemeClr val="dk1"/>
              </a:solidFill>
              <a:highlight>
                <a:srgbClr val="FFFFFF"/>
              </a:highlight>
            </a:endParaRPr>
          </a:p>
          <a:p>
            <a:pPr indent="-327025" lvl="0" marL="457200" marR="0" rtl="0" algn="l">
              <a:lnSpc>
                <a:spcPct val="115000"/>
              </a:lnSpc>
              <a:spcBef>
                <a:spcPts val="0"/>
              </a:spcBef>
              <a:spcAft>
                <a:spcPts val="0"/>
              </a:spcAft>
              <a:buClr>
                <a:schemeClr val="dk1"/>
              </a:buClr>
              <a:buSzPct val="100000"/>
              <a:buChar char="●"/>
            </a:pPr>
            <a:r>
              <a:rPr b="1" lang="fr" sz="2000">
                <a:solidFill>
                  <a:schemeClr val="dk1"/>
                </a:solidFill>
                <a:highlight>
                  <a:srgbClr val="FFFFFF"/>
                </a:highlight>
              </a:rPr>
              <a:t>En allant voir ce que  font nos CONCURRENTS qui cartonnent</a:t>
            </a:r>
            <a:endParaRPr b="1" sz="2000">
              <a:solidFill>
                <a:schemeClr val="dk1"/>
              </a:solidFill>
              <a:highlight>
                <a:srgbClr val="FFFFFF"/>
              </a:highlight>
            </a:endParaRPr>
          </a:p>
          <a:p>
            <a:pPr indent="-327025" lvl="1" marL="1371600" marR="0" rtl="0" algn="l">
              <a:lnSpc>
                <a:spcPct val="115000"/>
              </a:lnSpc>
              <a:spcBef>
                <a:spcPts val="0"/>
              </a:spcBef>
              <a:spcAft>
                <a:spcPts val="0"/>
              </a:spcAft>
              <a:buClr>
                <a:schemeClr val="dk1"/>
              </a:buClr>
              <a:buSzPct val="100000"/>
              <a:buChar char="○"/>
            </a:pPr>
            <a:r>
              <a:rPr lang="fr" sz="2000">
                <a:solidFill>
                  <a:schemeClr val="dk1"/>
                </a:solidFill>
                <a:highlight>
                  <a:srgbClr val="FFFFFF"/>
                </a:highlight>
              </a:rPr>
              <a:t>qui est leader ? êtes vous bien </a:t>
            </a:r>
            <a:r>
              <a:rPr lang="fr" sz="2000" u="sng">
                <a:solidFill>
                  <a:schemeClr val="hlink"/>
                </a:solidFill>
                <a:highlight>
                  <a:srgbClr val="FFFFFF"/>
                </a:highlight>
                <a:hlinkClick r:id="rId7"/>
              </a:rPr>
              <a:t>sûr</a:t>
            </a:r>
            <a:r>
              <a:rPr lang="fr" sz="2000" u="sng">
                <a:solidFill>
                  <a:schemeClr val="hlink"/>
                </a:solidFill>
                <a:highlight>
                  <a:srgbClr val="FFFFFF"/>
                </a:highlight>
                <a:hlinkClick r:id="rId8"/>
              </a:rPr>
              <a:t> que ce soit lui</a:t>
            </a:r>
            <a:r>
              <a:rPr lang="fr" sz="2000">
                <a:solidFill>
                  <a:schemeClr val="dk1"/>
                </a:solidFill>
                <a:highlight>
                  <a:srgbClr val="FFFFFF"/>
                </a:highlight>
              </a:rPr>
              <a:t> ?</a:t>
            </a:r>
            <a:endParaRPr sz="2000">
              <a:solidFill>
                <a:schemeClr val="dk1"/>
              </a:solidFill>
              <a:highlight>
                <a:srgbClr val="FFFFFF"/>
              </a:highlight>
            </a:endParaRPr>
          </a:p>
          <a:p>
            <a:pPr indent="-327025" lvl="1" marL="1371600" marR="0" rtl="0" algn="l">
              <a:lnSpc>
                <a:spcPct val="115000"/>
              </a:lnSpc>
              <a:spcBef>
                <a:spcPts val="0"/>
              </a:spcBef>
              <a:spcAft>
                <a:spcPts val="0"/>
              </a:spcAft>
              <a:buClr>
                <a:schemeClr val="dk1"/>
              </a:buClr>
              <a:buSzPct val="100000"/>
              <a:buChar char="○"/>
            </a:pPr>
            <a:r>
              <a:rPr lang="fr" sz="2000">
                <a:solidFill>
                  <a:schemeClr val="dk1"/>
                </a:solidFill>
                <a:highlight>
                  <a:srgbClr val="FFFFFF"/>
                </a:highlight>
              </a:rPr>
              <a:t>quelles tendances (long terme, saisonnières etc.) ?</a:t>
            </a:r>
            <a:endParaRPr sz="2000">
              <a:solidFill>
                <a:schemeClr val="dk1"/>
              </a:solidFill>
              <a:highlight>
                <a:srgbClr val="FFFFFF"/>
              </a:highlight>
            </a:endParaRPr>
          </a:p>
          <a:p>
            <a:pPr indent="-327025" lvl="1" marL="1371600" marR="0" rtl="0" algn="l">
              <a:lnSpc>
                <a:spcPct val="115000"/>
              </a:lnSpc>
              <a:spcBef>
                <a:spcPts val="0"/>
              </a:spcBef>
              <a:spcAft>
                <a:spcPts val="0"/>
              </a:spcAft>
              <a:buClr>
                <a:schemeClr val="dk1"/>
              </a:buClr>
              <a:buSzPct val="100000"/>
              <a:buChar char="○"/>
            </a:pPr>
            <a:r>
              <a:rPr lang="fr" sz="2000">
                <a:solidFill>
                  <a:schemeClr val="dk1"/>
                </a:solidFill>
                <a:highlight>
                  <a:srgbClr val="FFFFFF"/>
                </a:highlight>
              </a:rPr>
              <a:t>quid des cibles ? vraiment identiques ?</a:t>
            </a:r>
            <a:endParaRPr sz="2000">
              <a:solidFill>
                <a:schemeClr val="dk1"/>
              </a:solidFill>
              <a:highlight>
                <a:srgbClr val="FFFFFF"/>
              </a:highlight>
            </a:endParaRPr>
          </a:p>
          <a:p>
            <a:pPr indent="-327025" lvl="1" marL="1371600" marR="0" rtl="0" algn="l">
              <a:lnSpc>
                <a:spcPct val="115000"/>
              </a:lnSpc>
              <a:spcBef>
                <a:spcPts val="0"/>
              </a:spcBef>
              <a:spcAft>
                <a:spcPts val="0"/>
              </a:spcAft>
              <a:buClr>
                <a:schemeClr val="dk1"/>
              </a:buClr>
              <a:buSzPct val="100000"/>
              <a:buChar char="○"/>
            </a:pPr>
            <a:r>
              <a:rPr lang="fr" sz="2000">
                <a:solidFill>
                  <a:schemeClr val="dk1"/>
                </a:solidFill>
                <a:highlight>
                  <a:srgbClr val="FFFFFF"/>
                </a:highlight>
              </a:rPr>
              <a:t>à quoi ressemble leur communication et webmarketing, notamment SEA ?! </a:t>
            </a:r>
            <a:endParaRPr sz="2000">
              <a:solidFill>
                <a:schemeClr val="dk1"/>
              </a:solidFill>
              <a:highlight>
                <a:srgbClr val="FFFFFF"/>
              </a:highlight>
            </a:endParaRPr>
          </a:p>
          <a:p>
            <a:pPr indent="-327025" lvl="1" marL="1371600" marR="0" rtl="0" algn="l">
              <a:lnSpc>
                <a:spcPct val="115000"/>
              </a:lnSpc>
              <a:spcBef>
                <a:spcPts val="0"/>
              </a:spcBef>
              <a:spcAft>
                <a:spcPts val="0"/>
              </a:spcAft>
              <a:buClr>
                <a:schemeClr val="dk1"/>
              </a:buClr>
              <a:buSzPct val="100000"/>
              <a:buChar char="○"/>
            </a:pPr>
            <a:r>
              <a:rPr lang="fr" sz="2000" u="sng">
                <a:solidFill>
                  <a:schemeClr val="hlink"/>
                </a:solidFill>
                <a:highlight>
                  <a:srgbClr val="FFFFFF"/>
                </a:highlight>
                <a:hlinkClick r:id="rId9"/>
              </a:rPr>
              <a:t>astuces et pistes</a:t>
            </a:r>
            <a:br>
              <a:rPr lang="fr" sz="2000">
                <a:solidFill>
                  <a:schemeClr val="dk1"/>
                </a:solidFill>
                <a:highlight>
                  <a:srgbClr val="FFFFFF"/>
                </a:highlight>
              </a:rPr>
            </a:br>
            <a:endParaRPr sz="2000">
              <a:solidFill>
                <a:schemeClr val="dk1"/>
              </a:solidFill>
              <a:highlight>
                <a:srgbClr val="FFFFFF"/>
              </a:highlight>
            </a:endParaRPr>
          </a:p>
          <a:p>
            <a:pPr indent="-327025" lvl="0" marL="457200" marR="0" rtl="0" algn="l">
              <a:lnSpc>
                <a:spcPct val="115000"/>
              </a:lnSpc>
              <a:spcBef>
                <a:spcPts val="0"/>
              </a:spcBef>
              <a:spcAft>
                <a:spcPts val="0"/>
              </a:spcAft>
              <a:buClr>
                <a:schemeClr val="dk1"/>
              </a:buClr>
              <a:buSzPct val="100000"/>
              <a:buChar char="●"/>
            </a:pPr>
            <a:r>
              <a:rPr lang="fr" sz="2000">
                <a:solidFill>
                  <a:schemeClr val="dk1"/>
                </a:solidFill>
                <a:highlight>
                  <a:srgbClr val="FFFFFF"/>
                </a:highlight>
              </a:rPr>
              <a:t>En allant voir ce qui se passe.. chez nous !</a:t>
            </a:r>
            <a:endParaRPr sz="2000">
              <a:solidFill>
                <a:schemeClr val="dk1"/>
              </a:solidFill>
              <a:highlight>
                <a:srgbClr val="FFFFFF"/>
              </a:highlight>
            </a:endParaRPr>
          </a:p>
          <a:p>
            <a:pPr indent="-327025" lvl="1" marL="1371600" marR="0" rtl="0" algn="l">
              <a:lnSpc>
                <a:spcPct val="115000"/>
              </a:lnSpc>
              <a:spcBef>
                <a:spcPts val="0"/>
              </a:spcBef>
              <a:spcAft>
                <a:spcPts val="0"/>
              </a:spcAft>
              <a:buClr>
                <a:schemeClr val="dk1"/>
              </a:buClr>
              <a:buSzPct val="100000"/>
              <a:buChar char="○"/>
            </a:pPr>
            <a:r>
              <a:rPr lang="fr" sz="2000">
                <a:solidFill>
                  <a:schemeClr val="dk1"/>
                </a:solidFill>
                <a:highlight>
                  <a:srgbClr val="FFFFFF"/>
                </a:highlight>
              </a:rPr>
              <a:t>audit et analyse du passé/passif</a:t>
            </a:r>
            <a:endParaRPr sz="2000">
              <a:solidFill>
                <a:schemeClr val="dk1"/>
              </a:solidFill>
              <a:highlight>
                <a:srgbClr val="FFFFFF"/>
              </a:highligh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311700" y="445025"/>
            <a:ext cx="8520600" cy="572700"/>
          </a:xfrm>
          <a:prstGeom prst="rect">
            <a:avLst/>
          </a:prstGeom>
          <a:solidFill>
            <a:schemeClr val="accent1"/>
          </a:solidFill>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lang="fr" sz="3000">
                <a:solidFill>
                  <a:schemeClr val="lt1"/>
                </a:solidFill>
                <a:highlight>
                  <a:schemeClr val="accent1"/>
                </a:highlight>
              </a:rPr>
              <a:t>VISONS JUSTE</a:t>
            </a:r>
            <a:r>
              <a:rPr b="1" lang="fr" sz="3000">
                <a:solidFill>
                  <a:schemeClr val="lt1"/>
                </a:solidFill>
                <a:highlight>
                  <a:schemeClr val="accent1"/>
                </a:highlight>
              </a:rPr>
              <a:t> </a:t>
            </a:r>
            <a:endParaRPr b="1" sz="3000">
              <a:solidFill>
                <a:schemeClr val="lt1"/>
              </a:solidFill>
              <a:highlight>
                <a:schemeClr val="accent1"/>
              </a:highlight>
            </a:endParaRPr>
          </a:p>
        </p:txBody>
      </p:sp>
      <p:sp>
        <p:nvSpPr>
          <p:cNvPr id="81" name="Google Shape;81;p17"/>
          <p:cNvSpPr txBox="1"/>
          <p:nvPr>
            <p:ph idx="1" type="body"/>
          </p:nvPr>
        </p:nvSpPr>
        <p:spPr>
          <a:xfrm>
            <a:off x="311700" y="1152475"/>
            <a:ext cx="8520600" cy="36336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Clr>
                <a:schemeClr val="dk1"/>
              </a:buClr>
              <a:buSzPts val="2000"/>
              <a:buChar char="●"/>
            </a:pPr>
            <a:r>
              <a:rPr b="1" lang="fr" sz="2000">
                <a:solidFill>
                  <a:schemeClr val="dk1"/>
                </a:solidFill>
                <a:highlight>
                  <a:srgbClr val="FFFFFF"/>
                </a:highlight>
              </a:rPr>
              <a:t>qui sont nos CIBLES ?</a:t>
            </a:r>
            <a:endParaRPr b="1" sz="2000">
              <a:solidFill>
                <a:schemeClr val="dk1"/>
              </a:solidFill>
              <a:highlight>
                <a:srgbClr val="FFFFFF"/>
              </a:highlight>
            </a:endParaRPr>
          </a:p>
          <a:p>
            <a:pPr indent="-355600" lvl="1" marL="1371600" rtl="0" algn="l">
              <a:spcBef>
                <a:spcPts val="0"/>
              </a:spcBef>
              <a:spcAft>
                <a:spcPts val="0"/>
              </a:spcAft>
              <a:buClr>
                <a:schemeClr val="dk1"/>
              </a:buClr>
              <a:buSzPts val="2000"/>
              <a:buChar char="○"/>
            </a:pPr>
            <a:r>
              <a:rPr lang="fr" sz="2000">
                <a:solidFill>
                  <a:schemeClr val="dk1"/>
                </a:solidFill>
                <a:highlight>
                  <a:srgbClr val="FFFFFF"/>
                </a:highlight>
              </a:rPr>
              <a:t>pas encore fait d’</a:t>
            </a:r>
            <a:r>
              <a:rPr lang="fr" sz="2000" u="sng">
                <a:solidFill>
                  <a:schemeClr val="hlink"/>
                </a:solidFill>
                <a:highlight>
                  <a:srgbClr val="FFFFFF"/>
                </a:highlight>
                <a:hlinkClick r:id="rId3"/>
              </a:rPr>
              <a:t>atelier personae</a:t>
            </a:r>
            <a:r>
              <a:rPr lang="fr" sz="2000">
                <a:solidFill>
                  <a:schemeClr val="dk1"/>
                </a:solidFill>
                <a:highlight>
                  <a:srgbClr val="FFFFFF"/>
                </a:highlight>
              </a:rPr>
              <a:t> ? C’est le moment</a:t>
            </a:r>
            <a:endParaRPr sz="2000">
              <a:solidFill>
                <a:schemeClr val="dk1"/>
              </a:solidFill>
              <a:highlight>
                <a:srgbClr val="FFFFFF"/>
              </a:highlight>
            </a:endParaRPr>
          </a:p>
          <a:p>
            <a:pPr indent="-355600" lvl="1" marL="1371600" rtl="0" algn="l">
              <a:spcBef>
                <a:spcPts val="0"/>
              </a:spcBef>
              <a:spcAft>
                <a:spcPts val="0"/>
              </a:spcAft>
              <a:buClr>
                <a:schemeClr val="dk1"/>
              </a:buClr>
              <a:buSzPts val="2000"/>
              <a:buChar char="○"/>
            </a:pPr>
            <a:r>
              <a:rPr lang="fr" sz="2000">
                <a:solidFill>
                  <a:schemeClr val="dk1"/>
                </a:solidFill>
                <a:highlight>
                  <a:srgbClr val="FFFFFF"/>
                </a:highlight>
              </a:rPr>
              <a:t>soyez ultra précis : les critères pour le ciblage sont de plus en plus pointus, et c’est bien.</a:t>
            </a:r>
            <a:endParaRPr sz="2000">
              <a:solidFill>
                <a:schemeClr val="dk1"/>
              </a:solidFill>
              <a:highlight>
                <a:srgbClr val="FFFFFF"/>
              </a:highligh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445025"/>
            <a:ext cx="8520600" cy="572700"/>
          </a:xfrm>
          <a:prstGeom prst="rect">
            <a:avLst/>
          </a:prstGeom>
          <a:solidFill>
            <a:schemeClr val="accent1"/>
          </a:solidFill>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lang="fr" sz="3000">
                <a:solidFill>
                  <a:schemeClr val="lt1"/>
                </a:solidFill>
                <a:highlight>
                  <a:schemeClr val="accent1"/>
                </a:highlight>
              </a:rPr>
              <a:t>$OYON$ </a:t>
            </a:r>
            <a:endParaRPr b="1" sz="3000">
              <a:solidFill>
                <a:schemeClr val="lt1"/>
              </a:solidFill>
              <a:highlight>
                <a:schemeClr val="accent1"/>
              </a:highlight>
            </a:endParaRPr>
          </a:p>
        </p:txBody>
      </p:sp>
      <p:sp>
        <p:nvSpPr>
          <p:cNvPr id="87" name="Google Shape;87;p18"/>
          <p:cNvSpPr txBox="1"/>
          <p:nvPr>
            <p:ph idx="1" type="body"/>
          </p:nvPr>
        </p:nvSpPr>
        <p:spPr>
          <a:xfrm>
            <a:off x="311700" y="1152475"/>
            <a:ext cx="8520600" cy="3633600"/>
          </a:xfrm>
          <a:prstGeom prst="rect">
            <a:avLst/>
          </a:prstGeom>
        </p:spPr>
        <p:txBody>
          <a:bodyPr anchorCtr="0" anchor="t" bIns="91425" lIns="91425" spcFirstLastPara="1" rIns="91425" wrap="square" tIns="91425">
            <a:normAutofit lnSpcReduction="20000"/>
          </a:bodyPr>
          <a:lstStyle/>
          <a:p>
            <a:pPr indent="-355600" lvl="0" marL="457200" rtl="0" algn="l">
              <a:spcBef>
                <a:spcPts val="0"/>
              </a:spcBef>
              <a:spcAft>
                <a:spcPts val="0"/>
              </a:spcAft>
              <a:buClr>
                <a:schemeClr val="dk1"/>
              </a:buClr>
              <a:buSzPts val="2000"/>
              <a:buChar char="●"/>
            </a:pPr>
            <a:r>
              <a:rPr b="1" lang="fr" sz="2000">
                <a:solidFill>
                  <a:schemeClr val="dk1"/>
                </a:solidFill>
                <a:highlight>
                  <a:srgbClr val="FFFFFF"/>
                </a:highlight>
              </a:rPr>
              <a:t>on met combien ?</a:t>
            </a:r>
            <a:endParaRPr b="1" sz="2000">
              <a:solidFill>
                <a:schemeClr val="dk1"/>
              </a:solidFill>
              <a:highlight>
                <a:srgbClr val="FFFFFF"/>
              </a:highlight>
            </a:endParaRPr>
          </a:p>
          <a:p>
            <a:pPr indent="-355600" lvl="1" marL="1371600" rtl="0" algn="l">
              <a:spcBef>
                <a:spcPts val="0"/>
              </a:spcBef>
              <a:spcAft>
                <a:spcPts val="0"/>
              </a:spcAft>
              <a:buClr>
                <a:schemeClr val="dk1"/>
              </a:buClr>
              <a:buSzPts val="2000"/>
              <a:buChar char="○"/>
            </a:pPr>
            <a:r>
              <a:rPr lang="fr" sz="2000">
                <a:solidFill>
                  <a:schemeClr val="dk1"/>
                </a:solidFill>
                <a:highlight>
                  <a:srgbClr val="FFFFFF"/>
                </a:highlight>
              </a:rPr>
              <a:t>#çadépend …</a:t>
            </a:r>
            <a:endParaRPr sz="2000">
              <a:solidFill>
                <a:schemeClr val="dk1"/>
              </a:solidFill>
              <a:highlight>
                <a:srgbClr val="FFFFFF"/>
              </a:highlight>
            </a:endParaRPr>
          </a:p>
          <a:p>
            <a:pPr indent="-355600" lvl="1" marL="1371600" rtl="0" algn="l">
              <a:spcBef>
                <a:spcPts val="0"/>
              </a:spcBef>
              <a:spcAft>
                <a:spcPts val="0"/>
              </a:spcAft>
              <a:buClr>
                <a:schemeClr val="dk1"/>
              </a:buClr>
              <a:buSzPts val="2000"/>
              <a:buChar char="○"/>
            </a:pPr>
            <a:r>
              <a:rPr lang="fr" sz="2000">
                <a:solidFill>
                  <a:schemeClr val="dk1"/>
                </a:solidFill>
                <a:highlight>
                  <a:srgbClr val="FFFFFF"/>
                </a:highlight>
              </a:rPr>
              <a:t>le budget idéal n’existe pas</a:t>
            </a:r>
            <a:endParaRPr sz="2000">
              <a:solidFill>
                <a:schemeClr val="dk1"/>
              </a:solidFill>
              <a:highlight>
                <a:srgbClr val="FFFFFF"/>
              </a:highlight>
            </a:endParaRPr>
          </a:p>
          <a:p>
            <a:pPr indent="-355600" lvl="1" marL="1371600" rtl="0" algn="l">
              <a:spcBef>
                <a:spcPts val="0"/>
              </a:spcBef>
              <a:spcAft>
                <a:spcPts val="0"/>
              </a:spcAft>
              <a:buClr>
                <a:schemeClr val="dk1"/>
              </a:buClr>
              <a:buSzPts val="2000"/>
              <a:buChar char="○"/>
            </a:pPr>
            <a:r>
              <a:rPr lang="fr" sz="2000">
                <a:solidFill>
                  <a:schemeClr val="dk1"/>
                </a:solidFill>
                <a:highlight>
                  <a:srgbClr val="FFFFFF"/>
                </a:highlight>
              </a:rPr>
              <a:t>définissez juste un budget maxi par jour sur une durée de trois mois minimum (avis perso)</a:t>
            </a:r>
            <a:endParaRPr sz="2000">
              <a:solidFill>
                <a:schemeClr val="dk1"/>
              </a:solidFill>
              <a:highlight>
                <a:srgbClr val="FFFFFF"/>
              </a:highlight>
            </a:endParaRPr>
          </a:p>
          <a:p>
            <a:pPr indent="-355600" lvl="1" marL="1371600" rtl="0" algn="l">
              <a:spcBef>
                <a:spcPts val="0"/>
              </a:spcBef>
              <a:spcAft>
                <a:spcPts val="0"/>
              </a:spcAft>
              <a:buClr>
                <a:schemeClr val="dk1"/>
              </a:buClr>
              <a:buSzPts val="2000"/>
              <a:buChar char="○"/>
            </a:pPr>
            <a:r>
              <a:rPr lang="fr" sz="2000">
                <a:solidFill>
                  <a:schemeClr val="dk1"/>
                </a:solidFill>
                <a:highlight>
                  <a:srgbClr val="FFFFFF"/>
                </a:highlight>
              </a:rPr>
              <a:t>rappel : ce n’est pas que le “coût campagne” !</a:t>
            </a:r>
            <a:br>
              <a:rPr lang="fr" sz="2000">
                <a:solidFill>
                  <a:schemeClr val="dk1"/>
                </a:solidFill>
                <a:highlight>
                  <a:srgbClr val="FFFFFF"/>
                </a:highlight>
              </a:rPr>
            </a:br>
            <a:endParaRPr sz="2000">
              <a:solidFill>
                <a:schemeClr val="dk1"/>
              </a:solidFill>
              <a:highlight>
                <a:srgbClr val="FFFFFF"/>
              </a:highlight>
            </a:endParaRPr>
          </a:p>
          <a:p>
            <a:pPr indent="-355600" lvl="0" marL="457200" rtl="0" algn="l">
              <a:spcBef>
                <a:spcPts val="0"/>
              </a:spcBef>
              <a:spcAft>
                <a:spcPts val="0"/>
              </a:spcAft>
              <a:buClr>
                <a:schemeClr val="dk1"/>
              </a:buClr>
              <a:buSzPts val="2000"/>
              <a:buChar char="●"/>
            </a:pPr>
            <a:r>
              <a:rPr lang="fr" sz="2000">
                <a:solidFill>
                  <a:schemeClr val="dk1"/>
                </a:solidFill>
                <a:highlight>
                  <a:srgbClr val="FFFFFF"/>
                </a:highlight>
              </a:rPr>
              <a:t>comment </a:t>
            </a:r>
            <a:r>
              <a:rPr lang="fr" sz="2000">
                <a:solidFill>
                  <a:schemeClr val="dk1"/>
                </a:solidFill>
                <a:highlight>
                  <a:srgbClr val="FFFFFF"/>
                </a:highlight>
              </a:rPr>
              <a:t>convaincre</a:t>
            </a:r>
            <a:r>
              <a:rPr lang="fr" sz="2000">
                <a:solidFill>
                  <a:schemeClr val="dk1"/>
                </a:solidFill>
                <a:highlight>
                  <a:srgbClr val="FFFFFF"/>
                </a:highlight>
              </a:rPr>
              <a:t> le boss ?</a:t>
            </a:r>
            <a:endParaRPr sz="2000">
              <a:solidFill>
                <a:schemeClr val="dk1"/>
              </a:solidFill>
              <a:highlight>
                <a:srgbClr val="FFFFFF"/>
              </a:highlight>
            </a:endParaRPr>
          </a:p>
          <a:p>
            <a:pPr indent="-355600" lvl="1" marL="1371600" rtl="0" algn="l">
              <a:spcBef>
                <a:spcPts val="0"/>
              </a:spcBef>
              <a:spcAft>
                <a:spcPts val="0"/>
              </a:spcAft>
              <a:buClr>
                <a:schemeClr val="dk1"/>
              </a:buClr>
              <a:buSzPts val="2000"/>
              <a:buChar char="○"/>
            </a:pPr>
            <a:r>
              <a:rPr lang="fr" sz="2000">
                <a:solidFill>
                  <a:schemeClr val="dk1"/>
                </a:solidFill>
                <a:highlight>
                  <a:srgbClr val="FFFFFF"/>
                </a:highlight>
              </a:rPr>
              <a:t>alors là, c’est à vous de voir… cf.partie obectifs : pensez tout de suite à “combien ça peut rapporter” et ne parlez QUE de ça (en mode ROIste, comme on dit sur linkedin)</a:t>
            </a:r>
            <a:endParaRPr sz="2000">
              <a:solidFill>
                <a:schemeClr val="dk1"/>
              </a:solidFill>
              <a:highlight>
                <a:srgbClr val="FFFFFF"/>
              </a:highlight>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9"/>
          <p:cNvSpPr txBox="1"/>
          <p:nvPr>
            <p:ph type="title"/>
          </p:nvPr>
        </p:nvSpPr>
        <p:spPr>
          <a:xfrm>
            <a:off x="311700" y="445025"/>
            <a:ext cx="8520600" cy="572700"/>
          </a:xfrm>
          <a:prstGeom prst="rect">
            <a:avLst/>
          </a:prstGeom>
          <a:solidFill>
            <a:schemeClr val="accent1"/>
          </a:solidFill>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lang="fr" sz="3000">
                <a:solidFill>
                  <a:schemeClr val="lt1"/>
                </a:solidFill>
                <a:highlight>
                  <a:schemeClr val="accent1"/>
                </a:highlight>
              </a:rPr>
              <a:t>VÉRIFIONS</a:t>
            </a:r>
            <a:r>
              <a:rPr b="1" lang="fr" sz="3000">
                <a:solidFill>
                  <a:schemeClr val="lt1"/>
                </a:solidFill>
                <a:highlight>
                  <a:schemeClr val="accent1"/>
                </a:highlight>
              </a:rPr>
              <a:t> LA PISTE D’ATTERRISSAGE</a:t>
            </a:r>
            <a:endParaRPr b="1" sz="3000">
              <a:solidFill>
                <a:schemeClr val="lt1"/>
              </a:solidFill>
              <a:highlight>
                <a:schemeClr val="accent1"/>
              </a:highlight>
            </a:endParaRPr>
          </a:p>
        </p:txBody>
      </p:sp>
      <p:sp>
        <p:nvSpPr>
          <p:cNvPr id="93" name="Google Shape;93;p19"/>
          <p:cNvSpPr txBox="1"/>
          <p:nvPr>
            <p:ph idx="1" type="body"/>
          </p:nvPr>
        </p:nvSpPr>
        <p:spPr>
          <a:xfrm>
            <a:off x="311700" y="1152475"/>
            <a:ext cx="8520600" cy="36336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Clr>
                <a:schemeClr val="dk1"/>
              </a:buClr>
              <a:buSzPts val="2000"/>
              <a:buChar char="●"/>
            </a:pPr>
            <a:r>
              <a:rPr b="1" lang="fr" sz="2000">
                <a:solidFill>
                  <a:schemeClr val="dk1"/>
                </a:solidFill>
                <a:highlight>
                  <a:srgbClr val="FFFFFF"/>
                </a:highlight>
              </a:rPr>
              <a:t>vous avez déjà une page dédiée pour envoyer votre </a:t>
            </a:r>
            <a:r>
              <a:rPr b="1" lang="fr" sz="2000">
                <a:solidFill>
                  <a:schemeClr val="dk1"/>
                </a:solidFill>
                <a:highlight>
                  <a:srgbClr val="FFFFFF"/>
                </a:highlight>
              </a:rPr>
              <a:t>trafic</a:t>
            </a:r>
            <a:r>
              <a:rPr b="1" lang="fr" sz="2000">
                <a:solidFill>
                  <a:schemeClr val="dk1"/>
                </a:solidFill>
                <a:highlight>
                  <a:srgbClr val="FFFFFF"/>
                </a:highlight>
              </a:rPr>
              <a:t> ?</a:t>
            </a:r>
            <a:endParaRPr b="1" sz="2000">
              <a:solidFill>
                <a:schemeClr val="dk1"/>
              </a:solidFill>
              <a:highlight>
                <a:srgbClr val="FFFFFF"/>
              </a:highlight>
            </a:endParaRPr>
          </a:p>
          <a:p>
            <a:pPr indent="-355600" lvl="1" marL="1371600" rtl="0" algn="l">
              <a:spcBef>
                <a:spcPts val="0"/>
              </a:spcBef>
              <a:spcAft>
                <a:spcPts val="0"/>
              </a:spcAft>
              <a:buClr>
                <a:schemeClr val="dk1"/>
              </a:buClr>
              <a:buSzPts val="2000"/>
              <a:buChar char="○"/>
            </a:pPr>
            <a:r>
              <a:rPr lang="fr" sz="2000">
                <a:solidFill>
                  <a:schemeClr val="dk1"/>
                </a:solidFill>
                <a:highlight>
                  <a:srgbClr val="FFFFFF"/>
                </a:highlight>
              </a:rPr>
              <a:t>c’est bien, mais vérifiez que </a:t>
            </a:r>
            <a:endParaRPr sz="2000">
              <a:solidFill>
                <a:schemeClr val="dk1"/>
              </a:solidFill>
              <a:highlight>
                <a:srgbClr val="FFFFFF"/>
              </a:highlight>
            </a:endParaRPr>
          </a:p>
          <a:p>
            <a:pPr indent="-355600" lvl="2" marL="1828800" rtl="0" algn="l">
              <a:spcBef>
                <a:spcPts val="0"/>
              </a:spcBef>
              <a:spcAft>
                <a:spcPts val="0"/>
              </a:spcAft>
              <a:buClr>
                <a:schemeClr val="dk1"/>
              </a:buClr>
              <a:buSzPts val="2000"/>
              <a:buChar char="■"/>
            </a:pPr>
            <a:r>
              <a:rPr lang="fr" sz="2000">
                <a:solidFill>
                  <a:schemeClr val="dk1"/>
                </a:solidFill>
                <a:highlight>
                  <a:srgbClr val="FFFFFF"/>
                </a:highlight>
              </a:rPr>
              <a:t>tout y soit optimisé (SEO inclus..)</a:t>
            </a:r>
            <a:endParaRPr sz="2000">
              <a:solidFill>
                <a:schemeClr val="dk1"/>
              </a:solidFill>
              <a:highlight>
                <a:srgbClr val="FFFFFF"/>
              </a:highlight>
            </a:endParaRPr>
          </a:p>
          <a:p>
            <a:pPr indent="-355600" lvl="2" marL="1828800" rtl="0" algn="l">
              <a:spcBef>
                <a:spcPts val="0"/>
              </a:spcBef>
              <a:spcAft>
                <a:spcPts val="0"/>
              </a:spcAft>
              <a:buClr>
                <a:schemeClr val="dk1"/>
              </a:buClr>
              <a:buSzPts val="2000"/>
              <a:buChar char="■"/>
            </a:pPr>
            <a:r>
              <a:rPr lang="fr" sz="2000">
                <a:solidFill>
                  <a:schemeClr val="dk1"/>
                </a:solidFill>
                <a:highlight>
                  <a:srgbClr val="FFFFFF"/>
                </a:highlight>
              </a:rPr>
              <a:t>que les CTA soient clairs, nets, précis, et non déceptifs</a:t>
            </a:r>
            <a:endParaRPr sz="2000">
              <a:solidFill>
                <a:schemeClr val="dk1"/>
              </a:solidFill>
              <a:highlight>
                <a:srgbClr val="FFFFFF"/>
              </a:highlight>
            </a:endParaRPr>
          </a:p>
          <a:p>
            <a:pPr indent="0" lvl="0" marL="1371600" rtl="0" algn="l">
              <a:spcBef>
                <a:spcPts val="1200"/>
              </a:spcBef>
              <a:spcAft>
                <a:spcPts val="0"/>
              </a:spcAft>
              <a:buNone/>
            </a:pPr>
            <a:r>
              <a:t/>
            </a:r>
            <a:endParaRPr sz="2000">
              <a:solidFill>
                <a:schemeClr val="dk1"/>
              </a:solidFill>
              <a:highlight>
                <a:srgbClr val="FFFFFF"/>
              </a:highlight>
            </a:endParaRPr>
          </a:p>
          <a:p>
            <a:pPr indent="-355600" lvl="0" marL="457200" marR="0" rtl="0" algn="l">
              <a:lnSpc>
                <a:spcPct val="115000"/>
              </a:lnSpc>
              <a:spcBef>
                <a:spcPts val="1200"/>
              </a:spcBef>
              <a:spcAft>
                <a:spcPts val="0"/>
              </a:spcAft>
              <a:buClr>
                <a:schemeClr val="dk1"/>
              </a:buClr>
              <a:buSzPts val="2000"/>
              <a:buChar char="●"/>
            </a:pPr>
            <a:r>
              <a:rPr b="1" lang="fr" sz="2000">
                <a:solidFill>
                  <a:schemeClr val="dk1"/>
                </a:solidFill>
                <a:highlight>
                  <a:srgbClr val="FFFFFF"/>
                </a:highlight>
              </a:rPr>
              <a:t>Vous n’en avez pas ? </a:t>
            </a:r>
            <a:endParaRPr b="1" sz="2000">
              <a:solidFill>
                <a:schemeClr val="dk1"/>
              </a:solidFill>
              <a:highlight>
                <a:srgbClr val="FFFFFF"/>
              </a:highlight>
            </a:endParaRPr>
          </a:p>
          <a:p>
            <a:pPr indent="-355600" lvl="1" marL="1371600" marR="0" rtl="0" algn="l">
              <a:lnSpc>
                <a:spcPct val="115000"/>
              </a:lnSpc>
              <a:spcBef>
                <a:spcPts val="0"/>
              </a:spcBef>
              <a:spcAft>
                <a:spcPts val="0"/>
              </a:spcAft>
              <a:buClr>
                <a:schemeClr val="dk1"/>
              </a:buClr>
              <a:buSzPts val="2000"/>
              <a:buChar char="○"/>
            </a:pPr>
            <a:r>
              <a:rPr lang="fr" sz="2000">
                <a:solidFill>
                  <a:schemeClr val="dk1"/>
                </a:solidFill>
                <a:highlight>
                  <a:srgbClr val="FFFFFF"/>
                </a:highlight>
              </a:rPr>
              <a:t>Apportez-y toute votre attention, c’est le nerf de la guerre !</a:t>
            </a:r>
            <a:br>
              <a:rPr lang="fr" sz="2000">
                <a:solidFill>
                  <a:schemeClr val="dk1"/>
                </a:solidFill>
                <a:highlight>
                  <a:srgbClr val="FFFFFF"/>
                </a:highlight>
              </a:rPr>
            </a:br>
            <a:r>
              <a:rPr lang="fr" sz="2000">
                <a:solidFill>
                  <a:schemeClr val="dk1"/>
                </a:solidFill>
                <a:highlight>
                  <a:srgbClr val="FFFFFF"/>
                </a:highlight>
              </a:rPr>
              <a:t>On est là pour </a:t>
            </a:r>
            <a:r>
              <a:rPr lang="fr" sz="2000" u="sng">
                <a:solidFill>
                  <a:schemeClr val="hlink"/>
                </a:solidFill>
                <a:highlight>
                  <a:srgbClr val="FFFFFF"/>
                </a:highlight>
                <a:hlinkClick r:id="rId3"/>
              </a:rPr>
              <a:t>convertir</a:t>
            </a:r>
            <a:endParaRPr sz="2000">
              <a:solidFill>
                <a:schemeClr val="dk1"/>
              </a:solidFill>
              <a:highlight>
                <a:srgbClr val="FFFFFF"/>
              </a:highlight>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type="title"/>
          </p:nvPr>
        </p:nvSpPr>
        <p:spPr>
          <a:xfrm>
            <a:off x="311700" y="445025"/>
            <a:ext cx="8520600" cy="572700"/>
          </a:xfrm>
          <a:prstGeom prst="rect">
            <a:avLst/>
          </a:prstGeom>
          <a:solidFill>
            <a:schemeClr val="accent1"/>
          </a:solidFill>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lang="fr" sz="3000">
                <a:solidFill>
                  <a:schemeClr val="lt1"/>
                </a:solidFill>
                <a:highlight>
                  <a:schemeClr val="accent1"/>
                </a:highlight>
              </a:rPr>
              <a:t>SOYONS POèTES</a:t>
            </a:r>
            <a:endParaRPr b="1" sz="3000">
              <a:solidFill>
                <a:schemeClr val="lt1"/>
              </a:solidFill>
              <a:highlight>
                <a:schemeClr val="accent1"/>
              </a:highlight>
            </a:endParaRPr>
          </a:p>
        </p:txBody>
      </p:sp>
      <p:sp>
        <p:nvSpPr>
          <p:cNvPr id="99" name="Google Shape;99;p20"/>
          <p:cNvSpPr txBox="1"/>
          <p:nvPr>
            <p:ph idx="1" type="body"/>
          </p:nvPr>
        </p:nvSpPr>
        <p:spPr>
          <a:xfrm>
            <a:off x="311700" y="1152475"/>
            <a:ext cx="8520600" cy="3633600"/>
          </a:xfrm>
          <a:prstGeom prst="rect">
            <a:avLst/>
          </a:prstGeom>
        </p:spPr>
        <p:txBody>
          <a:bodyPr anchorCtr="0" anchor="t" bIns="91425" lIns="91425" spcFirstLastPara="1" rIns="91425" wrap="square" tIns="91425">
            <a:normAutofit fontScale="77500" lnSpcReduction="20000"/>
          </a:bodyPr>
          <a:lstStyle/>
          <a:p>
            <a:pPr indent="-350274" lvl="0" marL="457200" rtl="0" algn="l">
              <a:spcBef>
                <a:spcPts val="0"/>
              </a:spcBef>
              <a:spcAft>
                <a:spcPts val="0"/>
              </a:spcAft>
              <a:buClr>
                <a:schemeClr val="dk1"/>
              </a:buClr>
              <a:buSzPct val="100000"/>
              <a:buChar char="●"/>
            </a:pPr>
            <a:r>
              <a:rPr b="1" lang="fr" sz="2472">
                <a:solidFill>
                  <a:schemeClr val="dk1"/>
                </a:solidFill>
                <a:highlight>
                  <a:srgbClr val="FFFFFF"/>
                </a:highlight>
              </a:rPr>
              <a:t>Trouver et rassembler les bons mots, les bonnes expressions</a:t>
            </a:r>
            <a:endParaRPr b="1" sz="2472">
              <a:solidFill>
                <a:schemeClr val="dk1"/>
              </a:solidFill>
              <a:highlight>
                <a:srgbClr val="FFFFFF"/>
              </a:highlight>
            </a:endParaRPr>
          </a:p>
          <a:p>
            <a:pPr indent="-350274" lvl="1" marL="1371600" rtl="0" algn="l">
              <a:spcBef>
                <a:spcPts val="0"/>
              </a:spcBef>
              <a:spcAft>
                <a:spcPts val="0"/>
              </a:spcAft>
              <a:buClr>
                <a:schemeClr val="dk1"/>
              </a:buClr>
              <a:buSzPct val="100000"/>
              <a:buChar char="○"/>
            </a:pPr>
            <a:r>
              <a:rPr lang="fr" sz="2472">
                <a:solidFill>
                  <a:schemeClr val="dk1"/>
                </a:solidFill>
                <a:highlight>
                  <a:srgbClr val="FFFFFF"/>
                </a:highlight>
              </a:rPr>
              <a:t>en vous référant à votre “base” SEO</a:t>
            </a:r>
            <a:endParaRPr sz="2472">
              <a:solidFill>
                <a:schemeClr val="dk1"/>
              </a:solidFill>
              <a:highlight>
                <a:srgbClr val="FFFFFF"/>
              </a:highlight>
            </a:endParaRPr>
          </a:p>
          <a:p>
            <a:pPr indent="-350274" lvl="1" marL="1371600" rtl="0" algn="l">
              <a:spcBef>
                <a:spcPts val="0"/>
              </a:spcBef>
              <a:spcAft>
                <a:spcPts val="0"/>
              </a:spcAft>
              <a:buClr>
                <a:schemeClr val="dk1"/>
              </a:buClr>
              <a:buSzPct val="100000"/>
              <a:buChar char="○"/>
            </a:pPr>
            <a:r>
              <a:rPr lang="fr" sz="2472">
                <a:solidFill>
                  <a:schemeClr val="dk1"/>
                </a:solidFill>
                <a:highlight>
                  <a:srgbClr val="FFFFFF"/>
                </a:highlight>
              </a:rPr>
              <a:t>en n’oubliant pas les faux-amis (surtout à l’étranger, si jamais…)</a:t>
            </a:r>
            <a:endParaRPr sz="2472">
              <a:solidFill>
                <a:schemeClr val="dk1"/>
              </a:solidFill>
              <a:highlight>
                <a:srgbClr val="FFFFFF"/>
              </a:highlight>
            </a:endParaRPr>
          </a:p>
          <a:p>
            <a:pPr indent="-350274" lvl="1" marL="1371600" rtl="0" algn="l">
              <a:spcBef>
                <a:spcPts val="0"/>
              </a:spcBef>
              <a:spcAft>
                <a:spcPts val="0"/>
              </a:spcAft>
              <a:buClr>
                <a:schemeClr val="dk1"/>
              </a:buClr>
              <a:buSzPct val="100000"/>
              <a:buChar char="○"/>
            </a:pPr>
            <a:r>
              <a:rPr lang="fr" sz="2472" u="sng">
                <a:solidFill>
                  <a:schemeClr val="hlink"/>
                </a:solidFill>
                <a:highlight>
                  <a:srgbClr val="FFFFFF"/>
                </a:highlight>
                <a:hlinkClick r:id="rId3"/>
              </a:rPr>
              <a:t>exemple de fichier TDM</a:t>
            </a:r>
            <a:endParaRPr sz="2472">
              <a:solidFill>
                <a:schemeClr val="dk1"/>
              </a:solidFill>
              <a:highlight>
                <a:srgbClr val="FFFFFF"/>
              </a:highlight>
            </a:endParaRPr>
          </a:p>
          <a:p>
            <a:pPr indent="-350274" lvl="1" marL="1371600" rtl="0" algn="l">
              <a:spcBef>
                <a:spcPts val="0"/>
              </a:spcBef>
              <a:spcAft>
                <a:spcPts val="0"/>
              </a:spcAft>
              <a:buClr>
                <a:schemeClr val="dk1"/>
              </a:buClr>
              <a:buSzPct val="100000"/>
              <a:buChar char="○"/>
            </a:pPr>
            <a:r>
              <a:rPr lang="fr" sz="2472">
                <a:solidFill>
                  <a:schemeClr val="dk1"/>
                </a:solidFill>
                <a:highlight>
                  <a:srgbClr val="FFFFFF"/>
                </a:highlight>
              </a:rPr>
              <a:t>outils </a:t>
            </a:r>
            <a:r>
              <a:rPr lang="fr" sz="2472" u="sng">
                <a:solidFill>
                  <a:schemeClr val="hlink"/>
                </a:solidFill>
                <a:highlight>
                  <a:srgbClr val="FFFFFF"/>
                </a:highlight>
                <a:hlinkClick r:id="rId4"/>
              </a:rPr>
              <a:t>semrush pour Keyword planner</a:t>
            </a:r>
            <a:r>
              <a:rPr lang="fr" sz="2472">
                <a:solidFill>
                  <a:schemeClr val="dk1"/>
                </a:solidFill>
                <a:highlight>
                  <a:srgbClr val="FFFFFF"/>
                </a:highlight>
              </a:rPr>
              <a:t> </a:t>
            </a:r>
            <a:br>
              <a:rPr lang="fr" sz="2472">
                <a:solidFill>
                  <a:schemeClr val="dk1"/>
                </a:solidFill>
                <a:highlight>
                  <a:srgbClr val="FFFFFF"/>
                </a:highlight>
              </a:rPr>
            </a:br>
            <a:r>
              <a:rPr lang="fr" sz="2472">
                <a:solidFill>
                  <a:schemeClr val="dk1"/>
                </a:solidFill>
                <a:highlight>
                  <a:srgbClr val="FFFFFF"/>
                </a:highlight>
              </a:rPr>
              <a:t>(7 jours gratuits &amp; cf video)</a:t>
            </a:r>
            <a:endParaRPr sz="2472">
              <a:solidFill>
                <a:schemeClr val="dk1"/>
              </a:solidFill>
              <a:highlight>
                <a:srgbClr val="FFFFFF"/>
              </a:highlight>
            </a:endParaRPr>
          </a:p>
          <a:p>
            <a:pPr indent="-350274" lvl="1" marL="1371600" rtl="0" algn="l">
              <a:spcBef>
                <a:spcPts val="0"/>
              </a:spcBef>
              <a:spcAft>
                <a:spcPts val="0"/>
              </a:spcAft>
              <a:buClr>
                <a:schemeClr val="dk1"/>
              </a:buClr>
              <a:buSzPct val="100000"/>
              <a:buChar char="○"/>
            </a:pPr>
            <a:r>
              <a:rPr lang="fr" sz="2472">
                <a:solidFill>
                  <a:schemeClr val="dk1"/>
                </a:solidFill>
                <a:highlight>
                  <a:srgbClr val="FFFFFF"/>
                </a:highlight>
              </a:rPr>
              <a:t>permettra de ne pas (ou moins) vous planter sur :</a:t>
            </a:r>
            <a:endParaRPr sz="2472">
              <a:solidFill>
                <a:schemeClr val="dk1"/>
              </a:solidFill>
              <a:highlight>
                <a:srgbClr val="FFFFFF"/>
              </a:highlight>
            </a:endParaRPr>
          </a:p>
          <a:p>
            <a:pPr indent="-350274" lvl="2" marL="1828800" rtl="0" algn="l">
              <a:spcBef>
                <a:spcPts val="0"/>
              </a:spcBef>
              <a:spcAft>
                <a:spcPts val="0"/>
              </a:spcAft>
              <a:buClr>
                <a:schemeClr val="dk1"/>
              </a:buClr>
              <a:buSzPct val="100000"/>
              <a:buChar char="■"/>
            </a:pPr>
            <a:r>
              <a:rPr lang="fr" sz="2472">
                <a:solidFill>
                  <a:schemeClr val="dk1"/>
                </a:solidFill>
                <a:highlight>
                  <a:srgbClr val="FFFFFF"/>
                </a:highlight>
              </a:rPr>
              <a:t>la requête large</a:t>
            </a:r>
            <a:endParaRPr sz="2472">
              <a:solidFill>
                <a:schemeClr val="dk1"/>
              </a:solidFill>
              <a:highlight>
                <a:srgbClr val="FFFFFF"/>
              </a:highlight>
            </a:endParaRPr>
          </a:p>
          <a:p>
            <a:pPr indent="-350274" lvl="2" marL="1828800" rtl="0" algn="l">
              <a:spcBef>
                <a:spcPts val="0"/>
              </a:spcBef>
              <a:spcAft>
                <a:spcPts val="0"/>
              </a:spcAft>
              <a:buClr>
                <a:schemeClr val="dk1"/>
              </a:buClr>
              <a:buSzPct val="100000"/>
              <a:buChar char="■"/>
            </a:pPr>
            <a:r>
              <a:rPr lang="fr" sz="2472">
                <a:solidFill>
                  <a:schemeClr val="dk1"/>
                </a:solidFill>
                <a:highlight>
                  <a:srgbClr val="FFFFFF"/>
                </a:highlight>
              </a:rPr>
              <a:t>la requête large modifiée</a:t>
            </a:r>
            <a:endParaRPr sz="2472">
              <a:solidFill>
                <a:schemeClr val="dk1"/>
              </a:solidFill>
              <a:highlight>
                <a:srgbClr val="FFFFFF"/>
              </a:highlight>
            </a:endParaRPr>
          </a:p>
          <a:p>
            <a:pPr indent="-350274" lvl="2" marL="1828800" rtl="0" algn="l">
              <a:spcBef>
                <a:spcPts val="0"/>
              </a:spcBef>
              <a:spcAft>
                <a:spcPts val="0"/>
              </a:spcAft>
              <a:buClr>
                <a:schemeClr val="dk1"/>
              </a:buClr>
              <a:buSzPct val="100000"/>
              <a:buChar char="■"/>
            </a:pPr>
            <a:r>
              <a:rPr lang="fr" sz="2472">
                <a:solidFill>
                  <a:schemeClr val="dk1"/>
                </a:solidFill>
                <a:highlight>
                  <a:srgbClr val="FFFFFF"/>
                </a:highlight>
              </a:rPr>
              <a:t>l’expression exacte</a:t>
            </a:r>
            <a:endParaRPr sz="2472">
              <a:solidFill>
                <a:schemeClr val="dk1"/>
              </a:solidFill>
              <a:highlight>
                <a:srgbClr val="FFFFFF"/>
              </a:highlight>
            </a:endParaRPr>
          </a:p>
          <a:p>
            <a:pPr indent="-350274" lvl="2" marL="1828800" rtl="0" algn="l">
              <a:spcBef>
                <a:spcPts val="0"/>
              </a:spcBef>
              <a:spcAft>
                <a:spcPts val="0"/>
              </a:spcAft>
              <a:buClr>
                <a:schemeClr val="dk1"/>
              </a:buClr>
              <a:buSzPct val="100000"/>
              <a:buChar char="■"/>
            </a:pPr>
            <a:r>
              <a:rPr lang="fr" sz="2472">
                <a:solidFill>
                  <a:schemeClr val="dk1"/>
                </a:solidFill>
                <a:highlight>
                  <a:srgbClr val="FFFFFF"/>
                </a:highlight>
              </a:rPr>
              <a:t>le mot-clé exact.</a:t>
            </a:r>
            <a:endParaRPr sz="2472">
              <a:solidFill>
                <a:schemeClr val="dk1"/>
              </a:solidFill>
              <a:highlight>
                <a:srgbClr val="FFFFFF"/>
              </a:highlight>
            </a:endParaRPr>
          </a:p>
          <a:p>
            <a:pPr indent="0" lvl="0" marL="1371600" rtl="0" algn="l">
              <a:spcBef>
                <a:spcPts val="1200"/>
              </a:spcBef>
              <a:spcAft>
                <a:spcPts val="1200"/>
              </a:spcAft>
              <a:buNone/>
            </a:pPr>
            <a:r>
              <a:t/>
            </a:r>
            <a:endParaRPr sz="2000">
              <a:solidFill>
                <a:schemeClr val="dk1"/>
              </a:solidFill>
              <a:highlight>
                <a:srgbClr val="FFFFFF"/>
              </a:highlight>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1"/>
          <p:cNvSpPr txBox="1"/>
          <p:nvPr>
            <p:ph type="title"/>
          </p:nvPr>
        </p:nvSpPr>
        <p:spPr>
          <a:xfrm>
            <a:off x="311700" y="445025"/>
            <a:ext cx="8520600" cy="572700"/>
          </a:xfrm>
          <a:prstGeom prst="rect">
            <a:avLst/>
          </a:prstGeom>
          <a:solidFill>
            <a:schemeClr val="accent1"/>
          </a:solidFill>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lang="fr" sz="3000">
                <a:solidFill>
                  <a:schemeClr val="lt1"/>
                </a:solidFill>
                <a:highlight>
                  <a:schemeClr val="accent1"/>
                </a:highlight>
              </a:rPr>
              <a:t>SOYONS POèTES (encore)</a:t>
            </a:r>
            <a:endParaRPr b="1" sz="3000">
              <a:solidFill>
                <a:schemeClr val="lt1"/>
              </a:solidFill>
              <a:highlight>
                <a:schemeClr val="accent1"/>
              </a:highlight>
            </a:endParaRPr>
          </a:p>
        </p:txBody>
      </p:sp>
      <p:sp>
        <p:nvSpPr>
          <p:cNvPr id="105" name="Google Shape;105;p21"/>
          <p:cNvSpPr txBox="1"/>
          <p:nvPr>
            <p:ph idx="1" type="body"/>
          </p:nvPr>
        </p:nvSpPr>
        <p:spPr>
          <a:xfrm>
            <a:off x="311700" y="1152475"/>
            <a:ext cx="8520600" cy="3633600"/>
          </a:xfrm>
          <a:prstGeom prst="rect">
            <a:avLst/>
          </a:prstGeom>
        </p:spPr>
        <p:txBody>
          <a:bodyPr anchorCtr="0" anchor="t" bIns="91425" lIns="91425" spcFirstLastPara="1" rIns="91425" wrap="square" tIns="91425">
            <a:normAutofit/>
          </a:bodyPr>
          <a:lstStyle/>
          <a:p>
            <a:pPr indent="-385599" lvl="0" marL="457200" rtl="0" algn="l">
              <a:spcBef>
                <a:spcPts val="0"/>
              </a:spcBef>
              <a:spcAft>
                <a:spcPts val="0"/>
              </a:spcAft>
              <a:buClr>
                <a:schemeClr val="dk1"/>
              </a:buClr>
              <a:buSzPts val="2472"/>
              <a:buChar char="●"/>
            </a:pPr>
            <a:r>
              <a:rPr b="1" lang="fr" sz="2472">
                <a:solidFill>
                  <a:schemeClr val="dk1"/>
                </a:solidFill>
                <a:highlight>
                  <a:srgbClr val="FFFFFF"/>
                </a:highlight>
              </a:rPr>
              <a:t>critères pour les mots-clefs</a:t>
            </a:r>
            <a:endParaRPr sz="2472">
              <a:solidFill>
                <a:schemeClr val="dk1"/>
              </a:solidFill>
              <a:highlight>
                <a:srgbClr val="FFFFFF"/>
              </a:highlight>
            </a:endParaRPr>
          </a:p>
          <a:p>
            <a:pPr indent="-358775" lvl="0" marL="914400" rtl="0" algn="l">
              <a:spcBef>
                <a:spcPts val="0"/>
              </a:spcBef>
              <a:spcAft>
                <a:spcPts val="0"/>
              </a:spcAft>
              <a:buClr>
                <a:schemeClr val="dk1"/>
              </a:buClr>
              <a:buSzPts val="2050"/>
              <a:buChar char="●"/>
            </a:pPr>
            <a:r>
              <a:rPr lang="fr" sz="2050">
                <a:solidFill>
                  <a:schemeClr val="dk1"/>
                </a:solidFill>
                <a:highlight>
                  <a:srgbClr val="FFFFFF"/>
                </a:highlight>
              </a:rPr>
              <a:t>volume de recherche</a:t>
            </a:r>
            <a:endParaRPr sz="2050">
              <a:solidFill>
                <a:schemeClr val="dk1"/>
              </a:solidFill>
              <a:highlight>
                <a:srgbClr val="FFFFFF"/>
              </a:highlight>
            </a:endParaRPr>
          </a:p>
          <a:p>
            <a:pPr indent="-358775" lvl="0" marL="914400" rtl="0" algn="l">
              <a:spcBef>
                <a:spcPts val="0"/>
              </a:spcBef>
              <a:spcAft>
                <a:spcPts val="0"/>
              </a:spcAft>
              <a:buClr>
                <a:schemeClr val="dk1"/>
              </a:buClr>
              <a:buSzPts val="2050"/>
              <a:buChar char="●"/>
            </a:pPr>
            <a:r>
              <a:rPr lang="fr" sz="2050">
                <a:solidFill>
                  <a:schemeClr val="dk1"/>
                </a:solidFill>
                <a:highlight>
                  <a:srgbClr val="FFFFFF"/>
                </a:highlight>
              </a:rPr>
              <a:t>CPC moyen</a:t>
            </a:r>
            <a:endParaRPr sz="2050">
              <a:solidFill>
                <a:schemeClr val="dk1"/>
              </a:solidFill>
              <a:highlight>
                <a:srgbClr val="FFFFFF"/>
              </a:highlight>
            </a:endParaRPr>
          </a:p>
          <a:p>
            <a:pPr indent="-358775" lvl="0" marL="914400" rtl="0" algn="l">
              <a:spcBef>
                <a:spcPts val="0"/>
              </a:spcBef>
              <a:spcAft>
                <a:spcPts val="0"/>
              </a:spcAft>
              <a:buClr>
                <a:schemeClr val="dk1"/>
              </a:buClr>
              <a:buSzPts val="2050"/>
              <a:buChar char="●"/>
            </a:pPr>
            <a:r>
              <a:rPr lang="fr" sz="2050">
                <a:solidFill>
                  <a:schemeClr val="dk1"/>
                </a:solidFill>
                <a:highlight>
                  <a:srgbClr val="FFFFFF"/>
                </a:highlight>
              </a:rPr>
              <a:t>Concurrence</a:t>
            </a:r>
            <a:endParaRPr sz="2050">
              <a:solidFill>
                <a:schemeClr val="dk1"/>
              </a:solidFill>
              <a:highlight>
                <a:srgbClr val="FFFFFF"/>
              </a:highlight>
            </a:endParaRPr>
          </a:p>
          <a:p>
            <a:pPr indent="-358775" lvl="0" marL="914400" rtl="0" algn="l">
              <a:spcBef>
                <a:spcPts val="0"/>
              </a:spcBef>
              <a:spcAft>
                <a:spcPts val="0"/>
              </a:spcAft>
              <a:buClr>
                <a:schemeClr val="dk1"/>
              </a:buClr>
              <a:buSzPts val="2050"/>
              <a:buChar char="●"/>
            </a:pPr>
            <a:r>
              <a:rPr lang="fr" sz="2050">
                <a:solidFill>
                  <a:schemeClr val="dk1"/>
                </a:solidFill>
                <a:highlight>
                  <a:srgbClr val="FFFFFF"/>
                </a:highlight>
              </a:rPr>
              <a:t>Position organique </a:t>
            </a:r>
            <a:endParaRPr sz="2050">
              <a:solidFill>
                <a:schemeClr val="dk1"/>
              </a:solidFill>
              <a:highlight>
                <a:srgbClr val="FFFFFF"/>
              </a:highlight>
            </a:endParaRPr>
          </a:p>
          <a:p>
            <a:pPr indent="-358775" lvl="0" marL="914400" rtl="0" algn="l">
              <a:spcBef>
                <a:spcPts val="0"/>
              </a:spcBef>
              <a:spcAft>
                <a:spcPts val="0"/>
              </a:spcAft>
              <a:buClr>
                <a:schemeClr val="dk1"/>
              </a:buClr>
              <a:buSzPts val="2050"/>
              <a:buChar char="●"/>
            </a:pPr>
            <a:r>
              <a:rPr lang="fr" sz="2050">
                <a:solidFill>
                  <a:schemeClr val="dk1"/>
                </a:solidFill>
                <a:highlight>
                  <a:srgbClr val="FFFFFF"/>
                </a:highlight>
              </a:rPr>
              <a:t>Adéquation à la landing page</a:t>
            </a:r>
            <a:endParaRPr sz="2050">
              <a:solidFill>
                <a:schemeClr val="dk1"/>
              </a:solidFill>
              <a:highlight>
                <a:srgbClr val="FFFFFF"/>
              </a:highlight>
            </a:endParaRPr>
          </a:p>
          <a:p>
            <a:pPr indent="0" lvl="0" marL="1371600" rtl="0" algn="l">
              <a:spcBef>
                <a:spcPts val="3400"/>
              </a:spcBef>
              <a:spcAft>
                <a:spcPts val="1200"/>
              </a:spcAft>
              <a:buNone/>
            </a:pPr>
            <a:r>
              <a:t/>
            </a:r>
            <a:endParaRPr sz="2000">
              <a:solidFill>
                <a:schemeClr val="dk1"/>
              </a:solidFill>
              <a:highlight>
                <a:srgbClr val="FFFFFF"/>
              </a:highlight>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